
<file path=[Content_Types].xml><?xml version="1.0" encoding="utf-8"?>
<Types xmlns="http://schemas.openxmlformats.org/package/2006/content-types">
  <Default Extension="jpeg" ContentType="image/jpeg"/>
  <Default Extension="vml" ContentType="application/vnd.openxmlformats-officedocument.vmlDrawing"/>
  <Default Extension="doc" ContentType="application/msword"/>
  <Default Extension="docx" ContentType="application/vnd.openxmlformats-officedocument.wordprocessingml.document"/>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63" r:id="rId7"/>
    <p:sldId id="259" r:id="rId8"/>
    <p:sldId id="260" r:id="rId9"/>
    <p:sldId id="382" r:id="rId10"/>
    <p:sldId id="265" r:id="rId11"/>
    <p:sldId id="267" r:id="rId12"/>
    <p:sldId id="454" r:id="rId13"/>
    <p:sldId id="455" r:id="rId14"/>
    <p:sldId id="456" r:id="rId15"/>
    <p:sldId id="457" r:id="rId16"/>
    <p:sldId id="310" r:id="rId17"/>
    <p:sldId id="384" r:id="rId18"/>
    <p:sldId id="288" r:id="rId19"/>
    <p:sldId id="311" r:id="rId20"/>
    <p:sldId id="312" r:id="rId21"/>
    <p:sldId id="436" r:id="rId22"/>
    <p:sldId id="419" r:id="rId23"/>
    <p:sldId id="378" r:id="rId24"/>
    <p:sldId id="380" r:id="rId25"/>
    <p:sldId id="381" r:id="rId26"/>
    <p:sldId id="379" r:id="rId27"/>
    <p:sldId id="407" r:id="rId28"/>
    <p:sldId id="285" r:id="rId29"/>
    <p:sldId id="290" r:id="rId30"/>
    <p:sldId id="303" r:id="rId31"/>
    <p:sldId id="291" r:id="rId32"/>
    <p:sldId id="262" r:id="rId33"/>
    <p:sldId id="273" r:id="rId34"/>
    <p:sldId id="289" r:id="rId35"/>
    <p:sldId id="286" r:id="rId36"/>
    <p:sldId id="357" r:id="rId37"/>
    <p:sldId id="359" r:id="rId38"/>
    <p:sldId id="275" r:id="rId39"/>
  </p:sldIdLst>
  <p:sldSz cx="12192000" cy="6858000"/>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A866"/>
    <a:srgbClr val="00554E"/>
    <a:srgbClr val="8FC877"/>
    <a:srgbClr val="EDEAE5"/>
    <a:srgbClr val="E3E0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388" autoAdjust="0"/>
    <p:restoredTop sz="94068" autoAdjust="0"/>
  </p:normalViewPr>
  <p:slideViewPr>
    <p:cSldViewPr snapToGrid="0" showGuides="1">
      <p:cViewPr>
        <p:scale>
          <a:sx n="50" d="100"/>
          <a:sy n="50" d="100"/>
        </p:scale>
        <p:origin x="-216" y="-1590"/>
      </p:cViewPr>
      <p:guideLst>
        <p:guide orient="horz" pos="2241"/>
        <p:guide pos="3874"/>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3" Type="http://schemas.openxmlformats.org/officeDocument/2006/relationships/tags" Target="tags/tag4.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E439F9-33CD-4E51-ADEE-9A4E4E91BCE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99DE9F-5A50-493A-B778-F7CB83A7F93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矩形 7"/>
          <p:cNvSpPr/>
          <p:nvPr/>
        </p:nvSpPr>
        <p:spPr>
          <a:xfrm rot="2785408">
            <a:off x="9522143" y="6361475"/>
            <a:ext cx="1175479" cy="1175479"/>
          </a:xfrm>
          <a:prstGeom prst="rect">
            <a:avLst/>
          </a:prstGeom>
          <a:solidFill>
            <a:srgbClr val="E7E4DD">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rot="2785408">
            <a:off x="9575675" y="4582084"/>
            <a:ext cx="1983092" cy="1983092"/>
          </a:xfrm>
          <a:prstGeom prst="rect">
            <a:avLst/>
          </a:prstGeom>
          <a:solidFill>
            <a:srgbClr val="E3E0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rot="2785408">
            <a:off x="5825321" y="1295061"/>
            <a:ext cx="1175479" cy="1175479"/>
          </a:xfrm>
          <a:prstGeom prst="rect">
            <a:avLst/>
          </a:prstGeom>
          <a:solidFill>
            <a:srgbClr val="E7E4DD">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rot="2785408">
            <a:off x="6553592" y="2737775"/>
            <a:ext cx="1568759" cy="1568759"/>
          </a:xfrm>
          <a:prstGeom prst="rect">
            <a:avLst/>
          </a:prstGeom>
          <a:solidFill>
            <a:srgbClr val="F2F1ED">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rot="2785408">
            <a:off x="8166045" y="3121785"/>
            <a:ext cx="778489" cy="778489"/>
          </a:xfrm>
          <a:prstGeom prst="rect">
            <a:avLst/>
          </a:prstGeom>
          <a:solidFill>
            <a:srgbClr val="D8D4C9">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2785408">
            <a:off x="6342297" y="-530385"/>
            <a:ext cx="9503763" cy="4695673"/>
          </a:xfrm>
          <a:prstGeom prst="rect">
            <a:avLst/>
          </a:prstGeom>
          <a:solidFill>
            <a:srgbClr val="37A866"/>
          </a:solidFill>
          <a:ln>
            <a:noFill/>
          </a:ln>
          <a:effectLst>
            <a:outerShdw blurRad="342900" dist="203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rot="2785408">
            <a:off x="5754944" y="749387"/>
            <a:ext cx="5801258" cy="94645"/>
          </a:xfrm>
          <a:prstGeom prst="rect">
            <a:avLst/>
          </a:prstGeom>
          <a:solidFill>
            <a:srgbClr val="0057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rot="2785408">
            <a:off x="7318216" y="3839387"/>
            <a:ext cx="730342" cy="730342"/>
          </a:xfrm>
          <a:prstGeom prst="rect">
            <a:avLst/>
          </a:prstGeom>
          <a:solidFill>
            <a:srgbClr val="248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rot="2785408">
            <a:off x="10875048" y="4143834"/>
            <a:ext cx="792575" cy="792575"/>
          </a:xfrm>
          <a:prstGeom prst="rect">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rot="2785408">
            <a:off x="9150590" y="3799252"/>
            <a:ext cx="1709033" cy="1709033"/>
          </a:xfrm>
          <a:prstGeom prst="rect">
            <a:avLst/>
          </a:prstGeom>
          <a:solidFill>
            <a:srgbClr val="248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rot="2785408">
            <a:off x="6029011" y="-21659"/>
            <a:ext cx="1224354" cy="1224354"/>
          </a:xfrm>
          <a:prstGeom prst="rect">
            <a:avLst/>
          </a:prstGeom>
          <a:solidFill>
            <a:srgbClr val="248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rot="2785408">
            <a:off x="11461556" y="5676964"/>
            <a:ext cx="391995" cy="391995"/>
          </a:xfrm>
          <a:prstGeom prst="rect">
            <a:avLst/>
          </a:prstGeom>
          <a:solidFill>
            <a:srgbClr val="248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rot="2785408">
            <a:off x="6628538" y="1122959"/>
            <a:ext cx="2253521" cy="2253521"/>
          </a:xfrm>
          <a:prstGeom prst="rect">
            <a:avLst/>
          </a:prstGeom>
          <a:solidFill>
            <a:srgbClr val="8FC877"/>
          </a:solidFill>
          <a:ln>
            <a:noFill/>
          </a:ln>
          <a:effectLst>
            <a:outerShdw blurRad="2286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rot="2785408">
            <a:off x="9530823" y="2823651"/>
            <a:ext cx="5906939" cy="470520"/>
          </a:xfrm>
          <a:prstGeom prst="rect">
            <a:avLst/>
          </a:prstGeom>
          <a:solidFill>
            <a:srgbClr val="0057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userDrawn="1"/>
        </p:nvSpPr>
        <p:spPr>
          <a:xfrm rot="2785408">
            <a:off x="12164695" y="4865599"/>
            <a:ext cx="469568" cy="469568"/>
          </a:xfrm>
          <a:prstGeom prst="rect">
            <a:avLst/>
          </a:prstGeom>
          <a:solidFill>
            <a:srgbClr val="D8D4C9">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userDrawn="1"/>
        </p:nvSpPr>
        <p:spPr>
          <a:xfrm rot="2785408">
            <a:off x="10746270" y="6379813"/>
            <a:ext cx="676270" cy="676270"/>
          </a:xfrm>
          <a:prstGeom prst="rect">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A7C66D5-2F89-43E3-B00E-90D8A16004B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446D32-82EC-46D4-A3CB-FC88618F1CF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A7C66D5-2F89-43E3-B00E-90D8A16004B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446D32-82EC-46D4-A3CB-FC88618F1CF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7" name="组合 6"/>
          <p:cNvGrpSpPr/>
          <p:nvPr userDrawn="1"/>
        </p:nvGrpSpPr>
        <p:grpSpPr>
          <a:xfrm>
            <a:off x="-1046897" y="957720"/>
            <a:ext cx="7376472" cy="10292570"/>
            <a:chOff x="-397968" y="648004"/>
            <a:chExt cx="7376472" cy="10292570"/>
          </a:xfrm>
        </p:grpSpPr>
        <p:sp>
          <p:nvSpPr>
            <p:cNvPr id="8" name="矩形 7"/>
            <p:cNvSpPr/>
            <p:nvPr/>
          </p:nvSpPr>
          <p:spPr>
            <a:xfrm rot="13866803">
              <a:off x="2532826" y="648004"/>
              <a:ext cx="1175479" cy="1175479"/>
            </a:xfrm>
            <a:prstGeom prst="rect">
              <a:avLst/>
            </a:prstGeom>
            <a:solidFill>
              <a:srgbClr val="E7E4DD">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rot="13866803">
              <a:off x="1560740" y="1577783"/>
              <a:ext cx="1983092" cy="1983092"/>
            </a:xfrm>
            <a:prstGeom prst="rect">
              <a:avLst/>
            </a:prstGeom>
            <a:solidFill>
              <a:srgbClr val="F2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rot="13866803">
              <a:off x="5803025" y="5999719"/>
              <a:ext cx="1175479" cy="1175479"/>
            </a:xfrm>
            <a:prstGeom prst="rect">
              <a:avLst/>
            </a:prstGeom>
            <a:solidFill>
              <a:srgbClr val="E7E4DD">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rot="13866803">
              <a:off x="4818609" y="4093590"/>
              <a:ext cx="1568759" cy="1568759"/>
            </a:xfrm>
            <a:prstGeom prst="rect">
              <a:avLst/>
            </a:prstGeom>
            <a:solidFill>
              <a:srgbClr val="F2F1ED">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rot="13866803">
              <a:off x="3999592" y="4400282"/>
              <a:ext cx="778489" cy="778489"/>
            </a:xfrm>
            <a:prstGeom prst="rect">
              <a:avLst/>
            </a:prstGeom>
            <a:solidFill>
              <a:srgbClr val="D8D4C9">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13866803">
              <a:off x="-2931284" y="3970127"/>
              <a:ext cx="9503763" cy="4437131"/>
            </a:xfrm>
            <a:prstGeom prst="rect">
              <a:avLst/>
            </a:prstGeom>
            <a:solidFill>
              <a:srgbClr val="37A866"/>
            </a:solidFill>
            <a:ln>
              <a:noFill/>
            </a:ln>
            <a:effectLst>
              <a:outerShdw blurRad="342900" dist="203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rot="13866803">
              <a:off x="5683038" y="6222287"/>
              <a:ext cx="730342" cy="730342"/>
            </a:xfrm>
            <a:prstGeom prst="rect">
              <a:avLst/>
            </a:prstGeom>
            <a:solidFill>
              <a:srgbClr val="248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rot="13866803">
              <a:off x="2159033" y="3118200"/>
              <a:ext cx="1282471" cy="1282471"/>
            </a:xfrm>
            <a:prstGeom prst="rect">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rot="13866803">
              <a:off x="126866" y="2666970"/>
              <a:ext cx="1016175" cy="1016175"/>
            </a:xfrm>
            <a:prstGeom prst="rect">
              <a:avLst/>
            </a:prstGeom>
            <a:solidFill>
              <a:srgbClr val="248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rot="13866803">
              <a:off x="5445563" y="7244585"/>
              <a:ext cx="1224354" cy="1224354"/>
            </a:xfrm>
            <a:prstGeom prst="rect">
              <a:avLst/>
            </a:prstGeom>
            <a:solidFill>
              <a:srgbClr val="248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rot="13866803">
              <a:off x="1294082" y="1985854"/>
              <a:ext cx="391995" cy="391995"/>
            </a:xfrm>
            <a:prstGeom prst="rect">
              <a:avLst/>
            </a:prstGeom>
            <a:solidFill>
              <a:srgbClr val="248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rot="13866803">
              <a:off x="-2826229" y="5702256"/>
              <a:ext cx="9941099" cy="319248"/>
            </a:xfrm>
            <a:prstGeom prst="rect">
              <a:avLst/>
            </a:prstGeom>
            <a:solidFill>
              <a:srgbClr val="0057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rot="13866803">
              <a:off x="1644266" y="3889133"/>
              <a:ext cx="1284869" cy="1284869"/>
            </a:xfrm>
            <a:prstGeom prst="rect">
              <a:avLst/>
            </a:prstGeom>
            <a:solidFill>
              <a:srgbClr val="8FC877"/>
            </a:solidFill>
            <a:ln>
              <a:noFill/>
            </a:ln>
            <a:effectLst>
              <a:outerShdw blurRad="2286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rot="13866803">
              <a:off x="3592874" y="5105756"/>
              <a:ext cx="1639861" cy="1639861"/>
            </a:xfrm>
            <a:prstGeom prst="rect">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8" name="矩形 7"/>
          <p:cNvSpPr/>
          <p:nvPr/>
        </p:nvSpPr>
        <p:spPr>
          <a:xfrm rot="7998300">
            <a:off x="5375057" y="2597819"/>
            <a:ext cx="1175479" cy="1175479"/>
          </a:xfrm>
          <a:prstGeom prst="rect">
            <a:avLst/>
          </a:prstGeom>
          <a:solidFill>
            <a:srgbClr val="E7E4DD">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rot="7998300">
            <a:off x="6369678" y="2575841"/>
            <a:ext cx="1983092" cy="1983092"/>
          </a:xfrm>
          <a:prstGeom prst="rect">
            <a:avLst/>
          </a:prstGeom>
          <a:solidFill>
            <a:srgbClr val="F2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rot="7998300">
            <a:off x="10232860" y="-1369146"/>
            <a:ext cx="1175479" cy="1175479"/>
          </a:xfrm>
          <a:prstGeom prst="rect">
            <a:avLst/>
          </a:prstGeom>
          <a:solidFill>
            <a:srgbClr val="E7E4DD">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rot="7998300">
            <a:off x="8449609" y="-553062"/>
            <a:ext cx="1568759" cy="1568759"/>
          </a:xfrm>
          <a:prstGeom prst="rect">
            <a:avLst/>
          </a:prstGeom>
          <a:solidFill>
            <a:srgbClr val="F2F1ED">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rot="7998300">
            <a:off x="8922076" y="1056984"/>
            <a:ext cx="778489" cy="778489"/>
          </a:xfrm>
          <a:prstGeom prst="rect">
            <a:avLst/>
          </a:prstGeom>
          <a:solidFill>
            <a:srgbClr val="D8D4C9">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7998300">
            <a:off x="6299187" y="1579997"/>
            <a:ext cx="9833662" cy="5214142"/>
          </a:xfrm>
          <a:prstGeom prst="rect">
            <a:avLst/>
          </a:prstGeom>
          <a:solidFill>
            <a:srgbClr val="37A866"/>
          </a:solidFill>
          <a:ln>
            <a:noFill/>
          </a:ln>
          <a:effectLst>
            <a:outerShdw blurRad="342900" dist="203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rot="7998300">
            <a:off x="7048711" y="2078289"/>
            <a:ext cx="395679" cy="395679"/>
          </a:xfrm>
          <a:prstGeom prst="rect">
            <a:avLst/>
          </a:prstGeom>
          <a:solidFill>
            <a:srgbClr val="248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rot="7998300">
            <a:off x="7957981" y="1421050"/>
            <a:ext cx="1282471" cy="1282471"/>
          </a:xfrm>
          <a:prstGeom prst="rect">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rot="7998300">
            <a:off x="11511201" y="-1236095"/>
            <a:ext cx="1224354" cy="1224354"/>
          </a:xfrm>
          <a:prstGeom prst="rect">
            <a:avLst/>
          </a:prstGeom>
          <a:solidFill>
            <a:srgbClr val="248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rot="7998300">
            <a:off x="6165338" y="4503247"/>
            <a:ext cx="635234" cy="635234"/>
          </a:xfrm>
          <a:prstGeom prst="rect">
            <a:avLst/>
          </a:prstGeom>
          <a:solidFill>
            <a:srgbClr val="248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rot="7998300">
            <a:off x="6632663" y="5582790"/>
            <a:ext cx="3877749" cy="242945"/>
          </a:xfrm>
          <a:prstGeom prst="rect">
            <a:avLst/>
          </a:prstGeom>
          <a:solidFill>
            <a:srgbClr val="0057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rot="7998300">
            <a:off x="8729275" y="2700620"/>
            <a:ext cx="1822428" cy="1822428"/>
          </a:xfrm>
          <a:prstGeom prst="rect">
            <a:avLst/>
          </a:prstGeom>
          <a:solidFill>
            <a:srgbClr val="8FC877"/>
          </a:solidFill>
          <a:ln>
            <a:noFill/>
          </a:ln>
          <a:effectLst>
            <a:outerShdw blurRad="2286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rot="7998300">
            <a:off x="9613759" y="448192"/>
            <a:ext cx="1639861" cy="1639861"/>
          </a:xfrm>
          <a:prstGeom prst="rect">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rot="7998300">
            <a:off x="8543491" y="3333713"/>
            <a:ext cx="7459541" cy="467348"/>
          </a:xfrm>
          <a:prstGeom prst="rect">
            <a:avLst/>
          </a:prstGeom>
          <a:solidFill>
            <a:srgbClr val="0057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rot="7998300">
            <a:off x="5140208" y="6131540"/>
            <a:ext cx="1452916" cy="1452916"/>
          </a:xfrm>
          <a:prstGeom prst="rect">
            <a:avLst/>
          </a:prstGeom>
          <a:solidFill>
            <a:srgbClr val="8FC877"/>
          </a:solidFill>
          <a:ln>
            <a:noFill/>
          </a:ln>
          <a:effectLst>
            <a:outerShdw blurRad="2286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rot="7998300">
            <a:off x="7103090" y="4017775"/>
            <a:ext cx="1016175" cy="1016175"/>
          </a:xfrm>
          <a:prstGeom prst="rect">
            <a:avLst/>
          </a:prstGeom>
          <a:solidFill>
            <a:srgbClr val="248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grpSp>
        <p:nvGrpSpPr>
          <p:cNvPr id="8" name="组合 7"/>
          <p:cNvGrpSpPr/>
          <p:nvPr userDrawn="1"/>
        </p:nvGrpSpPr>
        <p:grpSpPr>
          <a:xfrm rot="16678406">
            <a:off x="-1157425" y="-1846990"/>
            <a:ext cx="5134209" cy="4018165"/>
            <a:chOff x="5128830" y="-1267454"/>
            <a:chExt cx="10122510" cy="7922139"/>
          </a:xfrm>
        </p:grpSpPr>
        <p:sp>
          <p:nvSpPr>
            <p:cNvPr id="9" name="矩形 8"/>
            <p:cNvSpPr/>
            <p:nvPr/>
          </p:nvSpPr>
          <p:spPr>
            <a:xfrm rot="2334366">
              <a:off x="9688441" y="5479206"/>
              <a:ext cx="1175479" cy="1175479"/>
            </a:xfrm>
            <a:prstGeom prst="rect">
              <a:avLst/>
            </a:prstGeom>
            <a:solidFill>
              <a:srgbClr val="E7E4DD">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rot="2334366">
              <a:off x="9558079" y="3651806"/>
              <a:ext cx="1983092" cy="1983092"/>
            </a:xfrm>
            <a:prstGeom prst="rect">
              <a:avLst/>
            </a:prstGeom>
            <a:solidFill>
              <a:srgbClr val="F2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rot="2334366">
              <a:off x="5360570" y="939979"/>
              <a:ext cx="1175479" cy="1175479"/>
            </a:xfrm>
            <a:prstGeom prst="rect">
              <a:avLst/>
            </a:prstGeom>
            <a:solidFill>
              <a:srgbClr val="E7E4DD">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rot="2334366">
              <a:off x="6295363" y="2247601"/>
              <a:ext cx="1568759" cy="1568759"/>
            </a:xfrm>
            <a:prstGeom prst="rect">
              <a:avLst/>
            </a:prstGeom>
            <a:solidFill>
              <a:srgbClr val="F2F1ED">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2334366">
              <a:off x="7895898" y="2472448"/>
              <a:ext cx="778489" cy="778489"/>
            </a:xfrm>
            <a:prstGeom prst="rect">
              <a:avLst/>
            </a:prstGeom>
            <a:solidFill>
              <a:srgbClr val="D8D4C9">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rot="2334366">
              <a:off x="5747577" y="-1267454"/>
              <a:ext cx="9503763" cy="4437131"/>
            </a:xfrm>
            <a:prstGeom prst="rect">
              <a:avLst/>
            </a:prstGeom>
            <a:solidFill>
              <a:srgbClr val="37A866"/>
            </a:solidFill>
            <a:ln>
              <a:noFill/>
            </a:ln>
            <a:effectLst>
              <a:outerShdw blurRad="342900" dist="203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rot="2334366">
              <a:off x="5128830" y="110260"/>
              <a:ext cx="5801258" cy="94645"/>
            </a:xfrm>
            <a:prstGeom prst="rect">
              <a:avLst/>
            </a:prstGeom>
            <a:solidFill>
              <a:srgbClr val="0057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rot="2334366">
              <a:off x="7146295" y="3298158"/>
              <a:ext cx="730342" cy="730342"/>
            </a:xfrm>
            <a:prstGeom prst="rect">
              <a:avLst/>
            </a:prstGeom>
            <a:solidFill>
              <a:srgbClr val="248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rot="2334366">
              <a:off x="10716190" y="3130321"/>
              <a:ext cx="792575" cy="792575"/>
            </a:xfrm>
            <a:prstGeom prst="rect">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rot="2334366">
              <a:off x="9017483" y="2950419"/>
              <a:ext cx="1709033" cy="1709033"/>
            </a:xfrm>
            <a:prstGeom prst="rect">
              <a:avLst/>
            </a:prstGeom>
            <a:solidFill>
              <a:srgbClr val="248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rot="2334366">
              <a:off x="5393234" y="-395479"/>
              <a:ext cx="1224354" cy="1224354"/>
            </a:xfrm>
            <a:prstGeom prst="rect">
              <a:avLst/>
            </a:prstGeom>
            <a:solidFill>
              <a:srgbClr val="248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rot="2334366">
              <a:off x="11473749" y="4601468"/>
              <a:ext cx="391995" cy="391995"/>
            </a:xfrm>
            <a:prstGeom prst="rect">
              <a:avLst/>
            </a:prstGeom>
            <a:solidFill>
              <a:srgbClr val="248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rot="2334366">
              <a:off x="6200254" y="589123"/>
              <a:ext cx="2253521" cy="2253521"/>
            </a:xfrm>
            <a:prstGeom prst="rect">
              <a:avLst/>
            </a:prstGeom>
            <a:solidFill>
              <a:srgbClr val="8FC877"/>
            </a:solidFill>
            <a:ln>
              <a:noFill/>
            </a:ln>
            <a:effectLst>
              <a:outerShdw blurRad="2286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rot="2334366">
              <a:off x="8969509" y="2245181"/>
              <a:ext cx="5906939" cy="470520"/>
            </a:xfrm>
            <a:prstGeom prst="rect">
              <a:avLst/>
            </a:prstGeom>
            <a:solidFill>
              <a:srgbClr val="0057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6A7C66D5-2F89-43E3-B00E-90D8A16004B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D446D32-82EC-46D4-A3CB-FC88618F1CF9}" type="slidenum">
              <a:rPr lang="zh-CN" altLang="en-US" smtClean="0"/>
            </a:fld>
            <a:endParaRPr lang="zh-CN" altLang="en-US"/>
          </a:p>
        </p:txBody>
      </p:sp>
      <p:sp>
        <p:nvSpPr>
          <p:cNvPr id="11" name="矩形 10"/>
          <p:cNvSpPr/>
          <p:nvPr userDrawn="1"/>
        </p:nvSpPr>
        <p:spPr>
          <a:xfrm>
            <a:off x="8192256" y="5326225"/>
            <a:ext cx="775136" cy="230832"/>
          </a:xfrm>
          <a:prstGeom prst="rect">
            <a:avLst/>
          </a:prstGeom>
        </p:spPr>
        <p:txBody>
          <a:bodyPr wrap="square">
            <a:spAutoFit/>
          </a:bodyPr>
          <a:lstStyle/>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a:t>
            </a:r>
            <a:r>
              <a:rPr lang="en-US" altLang="zh-CN" sz="100" dirty="0">
                <a:solidFill>
                  <a:prstClr val="white"/>
                </a:solidFill>
                <a:latin typeface="Calibri" panose="020F0502020204030204"/>
                <a:ea typeface="宋体" panose="02010600030101010101" pitchFamily="2" charset="-122"/>
              </a:rPr>
              <a:t>www.1ppt.com/sucai/</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a:t>
            </a:r>
            <a:r>
              <a:rPr lang="en-US" altLang="zh-CN" sz="100" dirty="0">
                <a:solidFill>
                  <a:prstClr val="white"/>
                </a:solidFill>
                <a:latin typeface="Calibri" panose="020F0502020204030204"/>
                <a:ea typeface="宋体" panose="02010600030101010101" pitchFamily="2" charset="-122"/>
              </a:rPr>
              <a:t>www.1ppt.com/tubiao/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精美</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课件：</a:t>
            </a:r>
            <a:r>
              <a:rPr lang="en-US" altLang="zh-CN" sz="100" dirty="0">
                <a:solidFill>
                  <a:prstClr val="white"/>
                </a:solidFill>
                <a:latin typeface="Calibri" panose="020F0502020204030204"/>
                <a:ea typeface="宋体" panose="02010600030101010101" pitchFamily="2" charset="-122"/>
              </a:rPr>
              <a:t>www.1ppt.com/kejian/             </a:t>
            </a:r>
            <a:r>
              <a:rPr lang="zh-CN" altLang="en-US" sz="100" dirty="0">
                <a:solidFill>
                  <a:prstClr val="white"/>
                </a:solidFill>
                <a:latin typeface="Calibri" panose="020F0502020204030204"/>
                <a:ea typeface="宋体" panose="02010600030101010101" pitchFamily="2" charset="-122"/>
              </a:rPr>
              <a:t>字体下载：</a:t>
            </a:r>
            <a:r>
              <a:rPr lang="en-US" altLang="zh-CN" sz="100" dirty="0">
                <a:solidFill>
                  <a:prstClr val="white"/>
                </a:solidFill>
                <a:latin typeface="Calibri" panose="020F0502020204030204"/>
                <a:ea typeface="宋体" panose="02010600030101010101" pitchFamily="2" charset="-122"/>
              </a:rPr>
              <a:t>www.1ppt.com/ziti/</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工作总结</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www.1ppt.com/xiazai/zongjie/ </a:t>
            </a:r>
            <a:r>
              <a:rPr lang="zh-CN" altLang="en-US" sz="100" dirty="0">
                <a:solidFill>
                  <a:prstClr val="white"/>
                </a:solidFill>
                <a:latin typeface="Calibri" panose="020F0502020204030204"/>
                <a:ea typeface="宋体" panose="02010600030101010101" pitchFamily="2" charset="-122"/>
              </a:rPr>
              <a:t>工作计划：</a:t>
            </a:r>
            <a:r>
              <a:rPr lang="en-US" altLang="zh-CN" sz="100" dirty="0">
                <a:solidFill>
                  <a:prstClr val="white"/>
                </a:solidFill>
                <a:latin typeface="Calibri" panose="020F0502020204030204"/>
                <a:ea typeface="宋体" panose="02010600030101010101" pitchFamily="2" charset="-122"/>
              </a:rPr>
              <a:t>www.1ppt.com/xiazai/jihua/</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商务</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www.1ppt.com/moban/shangwu/  </a:t>
            </a:r>
            <a:r>
              <a:rPr lang="zh-CN" altLang="en-US" sz="100" dirty="0">
                <a:solidFill>
                  <a:prstClr val="white"/>
                </a:solidFill>
                <a:latin typeface="Calibri" panose="020F0502020204030204"/>
                <a:ea typeface="宋体" panose="02010600030101010101" pitchFamily="2" charset="-122"/>
              </a:rPr>
              <a:t>个人简历</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www.1ppt.com/xiazai/jianli/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毕业答辩</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www.1ppt.com/xiazai/dabian/  </a:t>
            </a:r>
            <a:r>
              <a:rPr lang="zh-CN" altLang="en-US" sz="100" dirty="0">
                <a:solidFill>
                  <a:prstClr val="white"/>
                </a:solidFill>
                <a:latin typeface="Calibri" panose="020F0502020204030204"/>
                <a:ea typeface="宋体" panose="02010600030101010101" pitchFamily="2" charset="-122"/>
              </a:rPr>
              <a:t>工作汇报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www.1ppt.com/xiazai/huibao/    </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 </a:t>
            </a:r>
            <a:endParaRPr lang="en-US" altLang="zh-CN" sz="100" dirty="0">
              <a:solidFill>
                <a:prstClr val="white"/>
              </a:solidFill>
              <a:latin typeface="Calibri" panose="020F0502020204030204"/>
              <a:ea typeface="宋体" panose="02010600030101010101" pitchFamily="2"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6A7C66D5-2F89-43E3-B00E-90D8A16004B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D446D32-82EC-46D4-A3CB-FC88618F1CF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A7C66D5-2F89-43E3-B00E-90D8A16004B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D446D32-82EC-46D4-A3CB-FC88618F1CF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6A7C66D5-2F89-43E3-B00E-90D8A16004B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D446D32-82EC-46D4-A3CB-FC88618F1CF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6A7C66D5-2F89-43E3-B00E-90D8A16004B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D446D32-82EC-46D4-A3CB-FC88618F1CF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7C66D5-2F89-43E3-B00E-90D8A16004B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446D32-82EC-46D4-A3CB-FC88618F1CF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image" Target="../media/image15.wmf"/><Relationship Id="rId8" Type="http://schemas.openxmlformats.org/officeDocument/2006/relationships/oleObject" Target="../embeddings/oleObject1.bin"/><Relationship Id="rId7" Type="http://schemas.openxmlformats.org/officeDocument/2006/relationships/image" Target="../media/image14.wmf"/><Relationship Id="rId6" Type="http://schemas.openxmlformats.org/officeDocument/2006/relationships/oleObject" Target="../embeddings/Document2.doc"/><Relationship Id="rId5" Type="http://schemas.openxmlformats.org/officeDocument/2006/relationships/image" Target="../media/image13.wmf"/><Relationship Id="rId4" Type="http://schemas.openxmlformats.org/officeDocument/2006/relationships/oleObject" Target="../embeddings/Document1.doc"/><Relationship Id="rId3" Type="http://schemas.openxmlformats.org/officeDocument/2006/relationships/image" Target="../media/image12.png"/><Relationship Id="rId2" Type="http://schemas.openxmlformats.org/officeDocument/2006/relationships/image" Target="../media/image11.png"/><Relationship Id="rId12" Type="http://schemas.openxmlformats.org/officeDocument/2006/relationships/notesSlide" Target="../notesSlides/notesSlide10.xml"/><Relationship Id="rId11" Type="http://schemas.openxmlformats.org/officeDocument/2006/relationships/vmlDrawing" Target="../drawings/vmlDrawing1.vml"/><Relationship Id="rId10" Type="http://schemas.openxmlformats.org/officeDocument/2006/relationships/slideLayout" Target="../slideLayouts/slideLayout4.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vmlDrawing" Target="../drawings/vmlDrawing2.vml"/><Relationship Id="rId4" Type="http://schemas.openxmlformats.org/officeDocument/2006/relationships/slideLayout" Target="../slideLayouts/slideLayout4.xml"/><Relationship Id="rId3" Type="http://schemas.openxmlformats.org/officeDocument/2006/relationships/image" Target="../media/image14.wmf"/><Relationship Id="rId2" Type="http://schemas.openxmlformats.org/officeDocument/2006/relationships/oleObject" Target="../embeddings/Document3.doc"/><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vmlDrawing" Target="../drawings/vmlDrawing3.vml"/><Relationship Id="rId4" Type="http://schemas.openxmlformats.org/officeDocument/2006/relationships/slideLayout" Target="../slideLayouts/slideLayout4.xml"/><Relationship Id="rId3" Type="http://schemas.openxmlformats.org/officeDocument/2006/relationships/image" Target="../media/image13.wmf"/><Relationship Id="rId2" Type="http://schemas.openxmlformats.org/officeDocument/2006/relationships/oleObject" Target="../embeddings/Document4.doc"/><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vmlDrawing" Target="../drawings/vmlDrawing4.vml"/><Relationship Id="rId4" Type="http://schemas.openxmlformats.org/officeDocument/2006/relationships/slideLayout" Target="../slideLayouts/slideLayout4.xml"/><Relationship Id="rId3" Type="http://schemas.openxmlformats.org/officeDocument/2006/relationships/image" Target="../media/image15.wmf"/><Relationship Id="rId2" Type="http://schemas.openxmlformats.org/officeDocument/2006/relationships/oleObject" Target="../embeddings/oleObject2.bin"/><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image" Target="../media/image17.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9" Type="http://schemas.openxmlformats.org/officeDocument/2006/relationships/notesSlide" Target="../notesSlides/notesSlide20.xml"/><Relationship Id="rId8" Type="http://schemas.openxmlformats.org/officeDocument/2006/relationships/vmlDrawing" Target="../drawings/vmlDrawing5.vml"/><Relationship Id="rId7" Type="http://schemas.openxmlformats.org/officeDocument/2006/relationships/slideLayout" Target="../slideLayouts/slideLayout4.xml"/><Relationship Id="rId6" Type="http://schemas.openxmlformats.org/officeDocument/2006/relationships/image" Target="../media/image21.wmf"/><Relationship Id="rId5" Type="http://schemas.openxmlformats.org/officeDocument/2006/relationships/oleObject" Target="../embeddings/oleObject4.bin"/><Relationship Id="rId4" Type="http://schemas.openxmlformats.org/officeDocument/2006/relationships/image" Target="../media/image20.wmf"/><Relationship Id="rId3" Type="http://schemas.openxmlformats.org/officeDocument/2006/relationships/oleObject" Target="../embeddings/oleObject3.bin"/><Relationship Id="rId2" Type="http://schemas.openxmlformats.org/officeDocument/2006/relationships/image" Target="../media/image19.png"/><Relationship Id="rId1" Type="http://schemas.openxmlformats.org/officeDocument/2006/relationships/tags" Target="../tags/tag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image" Target="../media/image22.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image" Target="../media/image23.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vmlDrawing" Target="../drawings/vmlDrawing6.vml"/><Relationship Id="rId5" Type="http://schemas.openxmlformats.org/officeDocument/2006/relationships/slideLayout" Target="../slideLayouts/slideLayout4.xml"/><Relationship Id="rId4" Type="http://schemas.openxmlformats.org/officeDocument/2006/relationships/image" Target="../media/image25.wmf"/><Relationship Id="rId3" Type="http://schemas.openxmlformats.org/officeDocument/2006/relationships/package" Target="../embeddings/Document6.docx"/><Relationship Id="rId2" Type="http://schemas.openxmlformats.org/officeDocument/2006/relationships/image" Target="../media/image24.wmf"/><Relationship Id="rId1" Type="http://schemas.openxmlformats.org/officeDocument/2006/relationships/package" Target="../embeddings/Document5.docx"/></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slideLayout" Target="../slideLayouts/slideLayout4.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4.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4.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708025" y="3772535"/>
            <a:ext cx="5553710" cy="829945"/>
          </a:xfrm>
          <a:prstGeom prst="rect">
            <a:avLst/>
          </a:prstGeom>
          <a:noFill/>
        </p:spPr>
        <p:txBody>
          <a:bodyPr wrap="square" rtlCol="0">
            <a:spAutoFit/>
          </a:bodyPr>
          <a:lstStyle/>
          <a:p>
            <a:pPr algn="l"/>
            <a:r>
              <a:rPr lang="zh-CN" altLang="en-US" sz="2400" b="1" dirty="0">
                <a:solidFill>
                  <a:schemeClr val="tx1">
                    <a:lumMod val="75000"/>
                    <a:lumOff val="25000"/>
                  </a:schemeClr>
                </a:solidFill>
                <a:cs typeface="+mn-ea"/>
                <a:sym typeface="+mn-lt"/>
              </a:rPr>
              <a:t>Flutter 实现一个集各大音乐平台API于一体的音乐播放器APP</a:t>
            </a:r>
            <a:endParaRPr lang="zh-CN" altLang="en-US" sz="2400" b="1" dirty="0">
              <a:solidFill>
                <a:schemeClr val="tx1">
                  <a:lumMod val="75000"/>
                  <a:lumOff val="25000"/>
                </a:schemeClr>
              </a:solidFill>
              <a:cs typeface="+mn-ea"/>
              <a:sym typeface="+mn-lt"/>
            </a:endParaRPr>
          </a:p>
        </p:txBody>
      </p:sp>
      <p:sp>
        <p:nvSpPr>
          <p:cNvPr id="20" name="文本框 19"/>
          <p:cNvSpPr txBox="1"/>
          <p:nvPr/>
        </p:nvSpPr>
        <p:spPr>
          <a:xfrm>
            <a:off x="227965" y="1435100"/>
            <a:ext cx="6513830" cy="2122805"/>
          </a:xfrm>
          <a:prstGeom prst="rect">
            <a:avLst/>
          </a:prstGeom>
          <a:noFill/>
        </p:spPr>
        <p:txBody>
          <a:bodyPr wrap="square" rtlCol="0">
            <a:spAutoFit/>
          </a:bodyPr>
          <a:lstStyle/>
          <a:p>
            <a:r>
              <a:rPr lang="zh-CN" altLang="en-US" sz="6600" b="1" dirty="0" smtClean="0">
                <a:solidFill>
                  <a:srgbClr val="37A866"/>
                </a:solidFill>
                <a:cs typeface="+mn-ea"/>
                <a:sym typeface="+mn-lt"/>
              </a:rPr>
              <a:t>SE2020-G06-</a:t>
            </a:r>
            <a:endParaRPr lang="zh-CN" altLang="en-US" sz="6600" b="1" dirty="0" smtClean="0">
              <a:solidFill>
                <a:srgbClr val="37A866"/>
              </a:solidFill>
              <a:cs typeface="+mn-ea"/>
              <a:sym typeface="+mn-lt"/>
            </a:endParaRPr>
          </a:p>
          <a:p>
            <a:pPr algn="r"/>
            <a:r>
              <a:rPr lang="zh-CN" altLang="en-US" sz="6600" b="1" dirty="0" smtClean="0">
                <a:solidFill>
                  <a:srgbClr val="37A866"/>
                </a:solidFill>
                <a:cs typeface="+mn-ea"/>
                <a:sym typeface="+mn-lt"/>
              </a:rPr>
              <a:t>需求分析 </a:t>
            </a:r>
            <a:r>
              <a:rPr lang="en-US" altLang="zh-CN" sz="6600" b="1" dirty="0" smtClean="0">
                <a:solidFill>
                  <a:srgbClr val="37A866"/>
                </a:solidFill>
                <a:cs typeface="+mn-ea"/>
                <a:sym typeface="+mn-lt"/>
              </a:rPr>
              <a:t>v</a:t>
            </a:r>
            <a:r>
              <a:rPr lang="en-US" sz="6600" b="1" dirty="0" smtClean="0">
                <a:solidFill>
                  <a:srgbClr val="37A866"/>
                </a:solidFill>
                <a:cs typeface="+mn-ea"/>
                <a:sym typeface="+mn-lt"/>
              </a:rPr>
              <a:t>0.2.0</a:t>
            </a:r>
            <a:endParaRPr lang="en-US" sz="6600" b="1" dirty="0" smtClean="0">
              <a:solidFill>
                <a:srgbClr val="37A866"/>
              </a:solidFill>
              <a:cs typeface="+mn-ea"/>
              <a:sym typeface="+mn-lt"/>
            </a:endParaRPr>
          </a:p>
        </p:txBody>
      </p:sp>
      <p:cxnSp>
        <p:nvCxnSpPr>
          <p:cNvPr id="21" name="直接连接符 20"/>
          <p:cNvCxnSpPr/>
          <p:nvPr/>
        </p:nvCxnSpPr>
        <p:spPr>
          <a:xfrm>
            <a:off x="855405" y="4800272"/>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708003" y="4978418"/>
            <a:ext cx="5277825" cy="829945"/>
          </a:xfrm>
          <a:prstGeom prst="rect">
            <a:avLst/>
          </a:prstGeom>
          <a:noFill/>
        </p:spPr>
        <p:txBody>
          <a:bodyPr wrap="square" rtlCol="0">
            <a:spAutoFit/>
          </a:bodyPr>
          <a:lstStyle/>
          <a:p>
            <a:r>
              <a:rPr lang="zh-CN" altLang="en-US" sz="1600" dirty="0">
                <a:solidFill>
                  <a:schemeClr val="tx1">
                    <a:lumMod val="50000"/>
                    <a:lumOff val="50000"/>
                  </a:schemeClr>
                </a:solidFill>
                <a:cs typeface="+mn-ea"/>
                <a:sym typeface="+mn-lt"/>
              </a:rPr>
              <a:t>汇报人：</a:t>
            </a:r>
            <a:r>
              <a:rPr lang="en-US" altLang="zh-CN" sz="1600" dirty="0">
                <a:solidFill>
                  <a:schemeClr val="tx1">
                    <a:lumMod val="50000"/>
                    <a:lumOff val="50000"/>
                  </a:schemeClr>
                </a:solidFill>
                <a:cs typeface="+mn-ea"/>
                <a:sym typeface="+mn-lt"/>
              </a:rPr>
              <a:t>G06</a:t>
            </a:r>
            <a:r>
              <a:rPr lang="zh-CN" altLang="en-US" sz="1600" dirty="0">
                <a:solidFill>
                  <a:schemeClr val="tx1">
                    <a:lumMod val="50000"/>
                    <a:lumOff val="50000"/>
                  </a:schemeClr>
                </a:solidFill>
                <a:cs typeface="+mn-ea"/>
                <a:sym typeface="+mn-lt"/>
              </a:rPr>
              <a:t>小组</a:t>
            </a:r>
            <a:endParaRPr lang="zh-CN" altLang="en-US" sz="1600" dirty="0">
              <a:solidFill>
                <a:schemeClr val="tx1">
                  <a:lumMod val="50000"/>
                  <a:lumOff val="50000"/>
                </a:schemeClr>
              </a:solidFill>
              <a:cs typeface="+mn-ea"/>
              <a:sym typeface="+mn-lt"/>
            </a:endParaRPr>
          </a:p>
          <a:p>
            <a:endParaRPr lang="zh-CN" altLang="en-US" sz="1600" dirty="0">
              <a:solidFill>
                <a:schemeClr val="tx1">
                  <a:lumMod val="50000"/>
                  <a:lumOff val="50000"/>
                </a:schemeClr>
              </a:solidFill>
              <a:cs typeface="+mn-ea"/>
              <a:sym typeface="+mn-lt"/>
            </a:endParaRPr>
          </a:p>
          <a:p>
            <a:r>
              <a:rPr lang="zh-CN" altLang="en-US" sz="1600" dirty="0">
                <a:solidFill>
                  <a:schemeClr val="tx1">
                    <a:lumMod val="50000"/>
                    <a:lumOff val="50000"/>
                  </a:schemeClr>
                </a:solidFill>
                <a:cs typeface="+mn-ea"/>
                <a:sym typeface="+mn-lt"/>
              </a:rPr>
              <a:t>邢海粟 章拾瑜 黄德煜</a:t>
            </a:r>
            <a:endParaRPr lang="zh-CN" altLang="en-US" sz="1600" dirty="0">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834005" y="248920"/>
            <a:ext cx="450088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用户群体划分及代表</a:t>
            </a:r>
            <a:endParaRPr lang="zh-CN" altLang="en-US" sz="3200" dirty="0">
              <a:solidFill>
                <a:schemeClr val="tx1">
                  <a:lumMod val="75000"/>
                  <a:lumOff val="25000"/>
                </a:schemeClr>
              </a:solidFill>
              <a:cs typeface="+mn-ea"/>
              <a:sym typeface="+mn-lt"/>
            </a:endParaRPr>
          </a:p>
        </p:txBody>
      </p:sp>
      <p:cxnSp>
        <p:nvCxnSpPr>
          <p:cNvPr id="20" name="直接连接符 19"/>
          <p:cNvCxnSpPr/>
          <p:nvPr/>
        </p:nvCxnSpPr>
        <p:spPr>
          <a:xfrm>
            <a:off x="2962342" y="93108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1" name="圆角矩形 70"/>
          <p:cNvSpPr/>
          <p:nvPr/>
        </p:nvSpPr>
        <p:spPr>
          <a:xfrm>
            <a:off x="1080770" y="3693795"/>
            <a:ext cx="2306955" cy="396875"/>
          </a:xfrm>
          <a:prstGeom prst="roundRect">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400" dirty="0">
                <a:solidFill>
                  <a:schemeClr val="bg1"/>
                </a:solidFill>
                <a:cs typeface="+mn-ea"/>
                <a:sym typeface="+mn-lt"/>
              </a:rPr>
              <a:t>院内测试用户</a:t>
            </a:r>
            <a:endParaRPr lang="zh-CN" altLang="en-US" sz="2400" dirty="0">
              <a:solidFill>
                <a:schemeClr val="bg1"/>
              </a:solidFill>
              <a:cs typeface="+mn-ea"/>
              <a:sym typeface="+mn-lt"/>
            </a:endParaRPr>
          </a:p>
        </p:txBody>
      </p:sp>
      <p:sp>
        <p:nvSpPr>
          <p:cNvPr id="3" name="圆角矩形 2"/>
          <p:cNvSpPr/>
          <p:nvPr/>
        </p:nvSpPr>
        <p:spPr>
          <a:xfrm>
            <a:off x="4750435" y="3693795"/>
            <a:ext cx="2306955" cy="396875"/>
          </a:xfrm>
          <a:prstGeom prst="roundRect">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dist"/>
            <a:r>
              <a:rPr lang="zh-CN" altLang="en-US" sz="2400" dirty="0">
                <a:solidFill>
                  <a:schemeClr val="bg1"/>
                </a:solidFill>
                <a:cs typeface="+mn-ea"/>
                <a:sym typeface="+mn-lt"/>
              </a:rPr>
              <a:t>院外测试用户</a:t>
            </a:r>
            <a:endParaRPr lang="zh-CN" altLang="en-US" sz="2400" dirty="0">
              <a:solidFill>
                <a:schemeClr val="bg1"/>
              </a:solidFill>
              <a:cs typeface="+mn-ea"/>
              <a:sym typeface="+mn-lt"/>
            </a:endParaRPr>
          </a:p>
        </p:txBody>
      </p:sp>
      <p:pic>
        <p:nvPicPr>
          <p:cNvPr id="4" name="图片 3"/>
          <p:cNvPicPr>
            <a:picLocks noChangeAspect="1"/>
          </p:cNvPicPr>
          <p:nvPr/>
        </p:nvPicPr>
        <p:blipFill>
          <a:blip r:embed="rId1"/>
          <a:stretch>
            <a:fillRect/>
          </a:stretch>
        </p:blipFill>
        <p:spPr>
          <a:xfrm>
            <a:off x="1080770" y="4290060"/>
            <a:ext cx="839470" cy="839470"/>
          </a:xfrm>
          <a:prstGeom prst="rect">
            <a:avLst/>
          </a:prstGeom>
        </p:spPr>
      </p:pic>
      <p:sp>
        <p:nvSpPr>
          <p:cNvPr id="6" name="文本框 5"/>
          <p:cNvSpPr txBox="1"/>
          <p:nvPr/>
        </p:nvSpPr>
        <p:spPr>
          <a:xfrm>
            <a:off x="1997075" y="4525645"/>
            <a:ext cx="1897380" cy="368300"/>
          </a:xfrm>
          <a:prstGeom prst="rect">
            <a:avLst/>
          </a:prstGeom>
          <a:noFill/>
        </p:spPr>
        <p:txBody>
          <a:bodyPr wrap="none" rtlCol="0" anchor="t">
            <a:spAutoFit/>
          </a:bodyPr>
          <a:p>
            <a:r>
              <a:rPr lang="zh-CN" altLang="zh-CN" dirty="0">
                <a:solidFill>
                  <a:schemeClr val="tx1">
                    <a:lumMod val="75000"/>
                    <a:lumOff val="25000"/>
                  </a:schemeClr>
                </a:solidFill>
                <a:cs typeface="+mn-ea"/>
                <a:sym typeface="+mn-ea"/>
              </a:rPr>
              <a:t>软工</a:t>
            </a:r>
            <a:r>
              <a:rPr lang="en-US" altLang="zh-CN" dirty="0">
                <a:solidFill>
                  <a:schemeClr val="tx1">
                    <a:lumMod val="75000"/>
                    <a:lumOff val="25000"/>
                  </a:schemeClr>
                </a:solidFill>
                <a:cs typeface="+mn-ea"/>
                <a:sym typeface="+mn-ea"/>
              </a:rPr>
              <a:t>1801</a:t>
            </a:r>
            <a:r>
              <a:rPr lang="zh-CN" altLang="zh-CN" dirty="0">
                <a:solidFill>
                  <a:schemeClr val="tx1">
                    <a:lumMod val="75000"/>
                    <a:lumOff val="25000"/>
                  </a:schemeClr>
                </a:solidFill>
                <a:cs typeface="+mn-ea"/>
                <a:sym typeface="+mn-ea"/>
              </a:rPr>
              <a:t> 伊君琛 </a:t>
            </a:r>
            <a:endParaRPr lang="zh-CN" altLang="en-US"/>
          </a:p>
        </p:txBody>
      </p:sp>
      <p:pic>
        <p:nvPicPr>
          <p:cNvPr id="11" name="图片 10"/>
          <p:cNvPicPr>
            <a:picLocks noChangeAspect="1"/>
          </p:cNvPicPr>
          <p:nvPr/>
        </p:nvPicPr>
        <p:blipFill>
          <a:blip r:embed="rId2"/>
          <a:stretch>
            <a:fillRect/>
          </a:stretch>
        </p:blipFill>
        <p:spPr>
          <a:xfrm>
            <a:off x="4750435" y="4290060"/>
            <a:ext cx="812800" cy="814705"/>
          </a:xfrm>
          <a:prstGeom prst="rect">
            <a:avLst/>
          </a:prstGeom>
        </p:spPr>
      </p:pic>
      <p:sp>
        <p:nvSpPr>
          <p:cNvPr id="7" name="文本框 6"/>
          <p:cNvSpPr txBox="1"/>
          <p:nvPr/>
        </p:nvSpPr>
        <p:spPr>
          <a:xfrm>
            <a:off x="5724525" y="4525645"/>
            <a:ext cx="1897380" cy="368300"/>
          </a:xfrm>
          <a:prstGeom prst="rect">
            <a:avLst/>
          </a:prstGeom>
          <a:noFill/>
        </p:spPr>
        <p:txBody>
          <a:bodyPr wrap="none" rtlCol="0" anchor="t">
            <a:spAutoFit/>
          </a:bodyPr>
          <a:p>
            <a:r>
              <a:rPr lang="zh-CN" altLang="en-US">
                <a:sym typeface="+mn-ea"/>
              </a:rPr>
              <a:t>广告1801 林雨果</a:t>
            </a:r>
            <a:endParaRPr lang="zh-CN" altLang="en-US"/>
          </a:p>
        </p:txBody>
      </p:sp>
      <p:pic>
        <p:nvPicPr>
          <p:cNvPr id="8" name="图片 7"/>
          <p:cNvPicPr>
            <a:picLocks noChangeAspect="1"/>
          </p:cNvPicPr>
          <p:nvPr/>
        </p:nvPicPr>
        <p:blipFill>
          <a:blip r:embed="rId3"/>
          <a:stretch>
            <a:fillRect/>
          </a:stretch>
        </p:blipFill>
        <p:spPr>
          <a:xfrm>
            <a:off x="9399905" y="4290060"/>
            <a:ext cx="840105" cy="840105"/>
          </a:xfrm>
          <a:prstGeom prst="rect">
            <a:avLst/>
          </a:prstGeom>
        </p:spPr>
      </p:pic>
      <p:sp>
        <p:nvSpPr>
          <p:cNvPr id="9" name="文本框 8"/>
          <p:cNvSpPr txBox="1"/>
          <p:nvPr/>
        </p:nvSpPr>
        <p:spPr>
          <a:xfrm>
            <a:off x="10333990" y="4526280"/>
            <a:ext cx="1097280" cy="368300"/>
          </a:xfrm>
          <a:prstGeom prst="rect">
            <a:avLst/>
          </a:prstGeom>
          <a:noFill/>
        </p:spPr>
        <p:txBody>
          <a:bodyPr wrap="none" rtlCol="0" anchor="t">
            <a:spAutoFit/>
          </a:bodyPr>
          <a:p>
            <a:r>
              <a:rPr lang="zh-CN" altLang="en-US"/>
              <a:t>杨枨教授</a:t>
            </a:r>
            <a:endParaRPr lang="zh-CN" altLang="en-US"/>
          </a:p>
        </p:txBody>
      </p:sp>
      <p:graphicFrame>
        <p:nvGraphicFramePr>
          <p:cNvPr id="12" name="对象 11">
            <a:hlinkClick r:id="" action="ppaction://ole?verb="/>
          </p:cNvPr>
          <p:cNvGraphicFramePr>
            <a:graphicFrameLocks noChangeAspect="1"/>
          </p:cNvGraphicFramePr>
          <p:nvPr/>
        </p:nvGraphicFramePr>
        <p:xfrm>
          <a:off x="5418455" y="5410835"/>
          <a:ext cx="971550" cy="800100"/>
        </p:xfrm>
        <a:graphic>
          <a:graphicData uri="http://schemas.openxmlformats.org/presentationml/2006/ole">
            <mc:AlternateContent xmlns:mc="http://schemas.openxmlformats.org/markup-compatibility/2006">
              <mc:Choice xmlns:v="urn:schemas-microsoft-com:vml" Requires="v">
                <p:oleObj spid="_x0000_s2050" name="" showAsIcon="1" r:id="rId4" imgW="971550" imgH="800100" progId="Word.Document.8">
                  <p:embed/>
                </p:oleObj>
              </mc:Choice>
              <mc:Fallback>
                <p:oleObj name="" showAsIcon="1" r:id="rId4" imgW="971550" imgH="800100" progId="Word.Document.8">
                  <p:embed/>
                  <p:pic>
                    <p:nvPicPr>
                      <p:cNvPr id="0" name="图片 2049"/>
                      <p:cNvPicPr/>
                      <p:nvPr/>
                    </p:nvPicPr>
                    <p:blipFill>
                      <a:blip r:embed="rId5"/>
                      <a:stretch>
                        <a:fillRect/>
                      </a:stretch>
                    </p:blipFill>
                    <p:spPr>
                      <a:xfrm>
                        <a:off x="5418455" y="5410835"/>
                        <a:ext cx="971550" cy="800100"/>
                      </a:xfrm>
                      <a:prstGeom prst="rect">
                        <a:avLst/>
                      </a:prstGeom>
                    </p:spPr>
                  </p:pic>
                </p:oleObj>
              </mc:Fallback>
            </mc:AlternateContent>
          </a:graphicData>
        </a:graphic>
      </p:graphicFrame>
      <p:graphicFrame>
        <p:nvGraphicFramePr>
          <p:cNvPr id="5" name="对象 4">
            <a:hlinkClick r:id="" action="ppaction://ole?verb="/>
          </p:cNvPr>
          <p:cNvGraphicFramePr>
            <a:graphicFrameLocks noChangeAspect="1"/>
          </p:cNvGraphicFramePr>
          <p:nvPr/>
        </p:nvGraphicFramePr>
        <p:xfrm>
          <a:off x="1748155" y="5410835"/>
          <a:ext cx="971550" cy="800100"/>
        </p:xfrm>
        <a:graphic>
          <a:graphicData uri="http://schemas.openxmlformats.org/presentationml/2006/ole">
            <mc:AlternateContent xmlns:mc="http://schemas.openxmlformats.org/markup-compatibility/2006">
              <mc:Choice xmlns:v="urn:schemas-microsoft-com:vml" Requires="v">
                <p:oleObj spid="_x0000_s1025" name="" showAsIcon="1" r:id="rId6" imgW="971550" imgH="800100" progId="Word.Document.8">
                  <p:embed/>
                </p:oleObj>
              </mc:Choice>
              <mc:Fallback>
                <p:oleObj name="" showAsIcon="1" r:id="rId6" imgW="971550" imgH="800100" progId="Word.Document.8">
                  <p:embed/>
                  <p:pic>
                    <p:nvPicPr>
                      <p:cNvPr id="0" name="图片 1024"/>
                      <p:cNvPicPr/>
                      <p:nvPr/>
                    </p:nvPicPr>
                    <p:blipFill>
                      <a:blip r:embed="rId7"/>
                      <a:stretch>
                        <a:fillRect/>
                      </a:stretch>
                    </p:blipFill>
                    <p:spPr>
                      <a:xfrm>
                        <a:off x="1748155" y="5410835"/>
                        <a:ext cx="971550" cy="800100"/>
                      </a:xfrm>
                      <a:prstGeom prst="rect">
                        <a:avLst/>
                      </a:prstGeom>
                    </p:spPr>
                  </p:pic>
                </p:oleObj>
              </mc:Fallback>
            </mc:AlternateContent>
          </a:graphicData>
        </a:graphic>
      </p:graphicFrame>
      <p:graphicFrame>
        <p:nvGraphicFramePr>
          <p:cNvPr id="15" name="对象 14">
            <a:hlinkClick r:id="" action="ppaction://ole?verb="/>
          </p:cNvPr>
          <p:cNvGraphicFramePr>
            <a:graphicFrameLocks noChangeAspect="1"/>
          </p:cNvGraphicFramePr>
          <p:nvPr/>
        </p:nvGraphicFramePr>
        <p:xfrm>
          <a:off x="9884410" y="5410835"/>
          <a:ext cx="971550" cy="800100"/>
        </p:xfrm>
        <a:graphic>
          <a:graphicData uri="http://schemas.openxmlformats.org/presentationml/2006/ole">
            <mc:AlternateContent xmlns:mc="http://schemas.openxmlformats.org/markup-compatibility/2006">
              <mc:Choice xmlns:v="urn:schemas-microsoft-com:vml" Requires="v">
                <p:oleObj spid="_x0000_s1027" name="" showAsIcon="1" r:id="rId8" imgW="971550" imgH="800100" progId="Package">
                  <p:embed/>
                </p:oleObj>
              </mc:Choice>
              <mc:Fallback>
                <p:oleObj name="" showAsIcon="1" r:id="rId8" imgW="971550" imgH="800100" progId="Package">
                  <p:embed/>
                  <p:pic>
                    <p:nvPicPr>
                      <p:cNvPr id="0" name="图片 1026"/>
                      <p:cNvPicPr/>
                      <p:nvPr/>
                    </p:nvPicPr>
                    <p:blipFill>
                      <a:blip r:embed="rId9"/>
                      <a:stretch>
                        <a:fillRect/>
                      </a:stretch>
                    </p:blipFill>
                    <p:spPr>
                      <a:xfrm>
                        <a:off x="9884410" y="5410835"/>
                        <a:ext cx="971550" cy="800100"/>
                      </a:xfrm>
                      <a:prstGeom prst="rect">
                        <a:avLst/>
                      </a:prstGeom>
                    </p:spPr>
                  </p:pic>
                </p:oleObj>
              </mc:Fallback>
            </mc:AlternateContent>
          </a:graphicData>
        </a:graphic>
      </p:graphicFrame>
      <p:sp>
        <p:nvSpPr>
          <p:cNvPr id="10" name="椭圆 9"/>
          <p:cNvSpPr/>
          <p:nvPr/>
        </p:nvSpPr>
        <p:spPr>
          <a:xfrm>
            <a:off x="3155315" y="1210945"/>
            <a:ext cx="1835785" cy="183578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r>
              <a:rPr lang="zh-CN" altLang="en-US">
                <a:solidFill>
                  <a:schemeClr val="bg1"/>
                </a:solidFill>
              </a:rPr>
              <a:t>核心用户</a:t>
            </a:r>
            <a:endParaRPr lang="zh-CN" altLang="en-US">
              <a:solidFill>
                <a:schemeClr val="bg1"/>
              </a:solidFill>
            </a:endParaRPr>
          </a:p>
        </p:txBody>
      </p:sp>
      <p:sp>
        <p:nvSpPr>
          <p:cNvPr id="14" name="下箭头 13"/>
          <p:cNvSpPr/>
          <p:nvPr/>
        </p:nvSpPr>
        <p:spPr>
          <a:xfrm rot="1800000">
            <a:off x="2528570" y="2766695"/>
            <a:ext cx="456565" cy="8013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下箭头 15"/>
          <p:cNvSpPr/>
          <p:nvPr/>
        </p:nvSpPr>
        <p:spPr>
          <a:xfrm rot="19860000">
            <a:off x="5102225" y="2766695"/>
            <a:ext cx="456565" cy="8013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椭圆 17"/>
          <p:cNvSpPr/>
          <p:nvPr/>
        </p:nvSpPr>
        <p:spPr>
          <a:xfrm>
            <a:off x="9093835" y="1108075"/>
            <a:ext cx="1835785" cy="183578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r>
              <a:rPr lang="zh-CN" altLang="en-US">
                <a:solidFill>
                  <a:schemeClr val="bg1"/>
                </a:solidFill>
              </a:rPr>
              <a:t>指导用户</a:t>
            </a:r>
            <a:endParaRPr lang="zh-CN" altLang="en-US">
              <a:solidFill>
                <a:schemeClr val="bg1"/>
              </a:solidFill>
            </a:endParaRPr>
          </a:p>
        </p:txBody>
      </p:sp>
      <p:sp>
        <p:nvSpPr>
          <p:cNvPr id="21" name="下箭头 20"/>
          <p:cNvSpPr/>
          <p:nvPr/>
        </p:nvSpPr>
        <p:spPr>
          <a:xfrm>
            <a:off x="9783445" y="3190875"/>
            <a:ext cx="456565" cy="8013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125980" y="994410"/>
            <a:ext cx="450088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用户代表需求汇总</a:t>
            </a:r>
            <a:endParaRPr lang="zh-CN" altLang="en-US" sz="3200" dirty="0">
              <a:solidFill>
                <a:schemeClr val="tx1">
                  <a:lumMod val="75000"/>
                  <a:lumOff val="25000"/>
                </a:schemeClr>
              </a:solidFill>
              <a:cs typeface="+mn-ea"/>
              <a:sym typeface="+mn-lt"/>
            </a:endParaRPr>
          </a:p>
        </p:txBody>
      </p:sp>
      <p:cxnSp>
        <p:nvCxnSpPr>
          <p:cNvPr id="20" name="直接连接符 19"/>
          <p:cNvCxnSpPr/>
          <p:nvPr/>
        </p:nvCxnSpPr>
        <p:spPr>
          <a:xfrm>
            <a:off x="2254317" y="167657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1" name="圆角矩形 70"/>
          <p:cNvSpPr/>
          <p:nvPr/>
        </p:nvSpPr>
        <p:spPr>
          <a:xfrm>
            <a:off x="1704975" y="2370455"/>
            <a:ext cx="2306955" cy="396875"/>
          </a:xfrm>
          <a:prstGeom prst="roundRect">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400" dirty="0">
                <a:solidFill>
                  <a:schemeClr val="bg1"/>
                </a:solidFill>
                <a:cs typeface="+mn-ea"/>
                <a:sym typeface="+mn-lt"/>
              </a:rPr>
              <a:t>院内测试用户</a:t>
            </a:r>
            <a:endParaRPr lang="zh-CN" altLang="en-US" sz="2400" dirty="0">
              <a:solidFill>
                <a:schemeClr val="bg1"/>
              </a:solidFill>
              <a:cs typeface="+mn-ea"/>
              <a:sym typeface="+mn-lt"/>
            </a:endParaRPr>
          </a:p>
        </p:txBody>
      </p:sp>
      <p:pic>
        <p:nvPicPr>
          <p:cNvPr id="4" name="图片 3"/>
          <p:cNvPicPr>
            <a:picLocks noChangeAspect="1"/>
          </p:cNvPicPr>
          <p:nvPr/>
        </p:nvPicPr>
        <p:blipFill>
          <a:blip r:embed="rId1"/>
          <a:stretch>
            <a:fillRect/>
          </a:stretch>
        </p:blipFill>
        <p:spPr>
          <a:xfrm>
            <a:off x="1704975" y="2966720"/>
            <a:ext cx="839470" cy="839470"/>
          </a:xfrm>
          <a:prstGeom prst="rect">
            <a:avLst/>
          </a:prstGeom>
        </p:spPr>
      </p:pic>
      <p:sp>
        <p:nvSpPr>
          <p:cNvPr id="6" name="文本框 5"/>
          <p:cNvSpPr txBox="1"/>
          <p:nvPr/>
        </p:nvSpPr>
        <p:spPr>
          <a:xfrm>
            <a:off x="2621280" y="3202305"/>
            <a:ext cx="1897380" cy="368300"/>
          </a:xfrm>
          <a:prstGeom prst="rect">
            <a:avLst/>
          </a:prstGeom>
          <a:noFill/>
        </p:spPr>
        <p:txBody>
          <a:bodyPr wrap="none" rtlCol="0" anchor="t">
            <a:spAutoFit/>
          </a:bodyPr>
          <a:p>
            <a:r>
              <a:rPr lang="zh-CN" altLang="zh-CN" dirty="0">
                <a:solidFill>
                  <a:schemeClr val="tx1">
                    <a:lumMod val="75000"/>
                    <a:lumOff val="25000"/>
                  </a:schemeClr>
                </a:solidFill>
                <a:cs typeface="+mn-ea"/>
                <a:sym typeface="+mn-ea"/>
              </a:rPr>
              <a:t>软工</a:t>
            </a:r>
            <a:r>
              <a:rPr lang="en-US" altLang="zh-CN" dirty="0">
                <a:solidFill>
                  <a:schemeClr val="tx1">
                    <a:lumMod val="75000"/>
                    <a:lumOff val="25000"/>
                  </a:schemeClr>
                </a:solidFill>
                <a:cs typeface="+mn-ea"/>
                <a:sym typeface="+mn-ea"/>
              </a:rPr>
              <a:t>1801</a:t>
            </a:r>
            <a:r>
              <a:rPr lang="zh-CN" altLang="zh-CN" dirty="0">
                <a:solidFill>
                  <a:schemeClr val="tx1">
                    <a:lumMod val="75000"/>
                    <a:lumOff val="25000"/>
                  </a:schemeClr>
                </a:solidFill>
                <a:cs typeface="+mn-ea"/>
                <a:sym typeface="+mn-ea"/>
              </a:rPr>
              <a:t> 伊君琛 </a:t>
            </a:r>
            <a:endParaRPr lang="zh-CN" altLang="en-US"/>
          </a:p>
        </p:txBody>
      </p:sp>
      <p:graphicFrame>
        <p:nvGraphicFramePr>
          <p:cNvPr id="5" name="对象 4">
            <a:hlinkClick r:id="" action="ppaction://ole?verb="/>
          </p:cNvPr>
          <p:cNvGraphicFramePr>
            <a:graphicFrameLocks noChangeAspect="1"/>
          </p:cNvGraphicFramePr>
          <p:nvPr/>
        </p:nvGraphicFramePr>
        <p:xfrm>
          <a:off x="5554345" y="2519680"/>
          <a:ext cx="971550" cy="800100"/>
        </p:xfrm>
        <a:graphic>
          <a:graphicData uri="http://schemas.openxmlformats.org/presentationml/2006/ole">
            <mc:AlternateContent xmlns:mc="http://schemas.openxmlformats.org/markup-compatibility/2006">
              <mc:Choice xmlns:v="urn:schemas-microsoft-com:vml" Requires="v">
                <p:oleObj spid="_x0000_s1025" name="" showAsIcon="1" r:id="rId2" imgW="971550" imgH="800100" progId="Word.Document.8">
                  <p:embed/>
                </p:oleObj>
              </mc:Choice>
              <mc:Fallback>
                <p:oleObj name="" showAsIcon="1" r:id="rId2" imgW="971550" imgH="800100" progId="Word.Document.8">
                  <p:embed/>
                  <p:pic>
                    <p:nvPicPr>
                      <p:cNvPr id="0" name="图片 1024"/>
                      <p:cNvPicPr/>
                      <p:nvPr/>
                    </p:nvPicPr>
                    <p:blipFill>
                      <a:blip r:embed="rId3"/>
                      <a:stretch>
                        <a:fillRect/>
                      </a:stretch>
                    </p:blipFill>
                    <p:spPr>
                      <a:xfrm>
                        <a:off x="5554345" y="2519680"/>
                        <a:ext cx="971550" cy="800100"/>
                      </a:xfrm>
                      <a:prstGeom prst="rect">
                        <a:avLst/>
                      </a:prstGeom>
                    </p:spPr>
                  </p:pic>
                </p:oleObj>
              </mc:Fallback>
            </mc:AlternateContent>
          </a:graphicData>
        </a:graphic>
      </p:graphicFrame>
      <p:sp>
        <p:nvSpPr>
          <p:cNvPr id="100" name="文本框 99"/>
          <p:cNvSpPr txBox="1"/>
          <p:nvPr/>
        </p:nvSpPr>
        <p:spPr>
          <a:xfrm>
            <a:off x="1704975" y="4178935"/>
            <a:ext cx="10251440" cy="2168525"/>
          </a:xfrm>
          <a:prstGeom prst="rect">
            <a:avLst/>
          </a:prstGeom>
          <a:noFill/>
          <a:ln w="9525">
            <a:noFill/>
          </a:ln>
        </p:spPr>
        <p:txBody>
          <a:bodyPr wrap="square">
            <a:spAutoFit/>
          </a:bodyPr>
          <a:p>
            <a:pPr algn="l">
              <a:lnSpc>
                <a:spcPct val="150000"/>
              </a:lnSpc>
              <a:buClrTx/>
              <a:buSzTx/>
              <a:buFontTx/>
            </a:pPr>
            <a:r>
              <a:rPr lang="zh-CN" altLang="zh-CN" sz="1800" b="0" dirty="0">
                <a:solidFill>
                  <a:schemeClr val="tx1">
                    <a:lumMod val="75000"/>
                    <a:lumOff val="25000"/>
                  </a:schemeClr>
                </a:solidFill>
                <a:cs typeface="+mn-ea"/>
              </a:rPr>
              <a:t>（</a:t>
            </a:r>
            <a:r>
              <a:rPr lang="en-US" altLang="zh-CN" sz="1800" b="0" dirty="0">
                <a:solidFill>
                  <a:schemeClr val="tx1">
                    <a:lumMod val="75000"/>
                    <a:lumOff val="25000"/>
                  </a:schemeClr>
                </a:solidFill>
                <a:cs typeface="+mn-ea"/>
              </a:rPr>
              <a:t>1</a:t>
            </a:r>
            <a:r>
              <a:rPr lang="zh-CN" altLang="zh-CN" sz="1800" b="0" dirty="0">
                <a:solidFill>
                  <a:schemeClr val="tx1">
                    <a:lumMod val="75000"/>
                    <a:lumOff val="25000"/>
                  </a:schemeClr>
                </a:solidFill>
                <a:cs typeface="+mn-ea"/>
              </a:rPr>
              <a:t>）对于app的使用更偏向一些细节，比如侧边栏导航，主题颜色更改等等；</a:t>
            </a:r>
            <a:endParaRPr lang="zh-CN" altLang="zh-CN" sz="1800" b="0" dirty="0">
              <a:solidFill>
                <a:schemeClr val="tx1">
                  <a:lumMod val="75000"/>
                  <a:lumOff val="25000"/>
                </a:schemeClr>
              </a:solidFill>
              <a:cs typeface="+mn-ea"/>
            </a:endParaRPr>
          </a:p>
          <a:p>
            <a:pPr algn="l">
              <a:lnSpc>
                <a:spcPct val="150000"/>
              </a:lnSpc>
              <a:buClrTx/>
              <a:buSzTx/>
              <a:buFontTx/>
            </a:pPr>
            <a:r>
              <a:rPr lang="zh-CN" altLang="zh-CN" sz="1800" b="0" dirty="0">
                <a:solidFill>
                  <a:schemeClr val="tx1">
                    <a:lumMod val="75000"/>
                    <a:lumOff val="25000"/>
                  </a:schemeClr>
                </a:solidFill>
                <a:cs typeface="+mn-ea"/>
              </a:rPr>
              <a:t>（</a:t>
            </a:r>
            <a:r>
              <a:rPr lang="en-US" altLang="zh-CN" sz="1800" b="0" dirty="0">
                <a:solidFill>
                  <a:schemeClr val="tx1">
                    <a:lumMod val="75000"/>
                    <a:lumOff val="25000"/>
                  </a:schemeClr>
                </a:solidFill>
                <a:cs typeface="+mn-ea"/>
              </a:rPr>
              <a:t>2</a:t>
            </a:r>
            <a:r>
              <a:rPr lang="zh-CN" altLang="zh-CN" sz="1800" b="0" dirty="0">
                <a:solidFill>
                  <a:schemeClr val="tx1">
                    <a:lumMod val="75000"/>
                    <a:lumOff val="25000"/>
                  </a:schemeClr>
                </a:solidFill>
                <a:cs typeface="+mn-ea"/>
              </a:rPr>
              <a:t>）觉得音乐的榜单信息不能单独是混为一谈的，要做多api集成的音乐app就得分清楚不同api提供的音乐是怎么样的，不能太过平面化；</a:t>
            </a:r>
            <a:endParaRPr lang="zh-CN" altLang="zh-CN" sz="1800" b="0" dirty="0">
              <a:solidFill>
                <a:schemeClr val="tx1">
                  <a:lumMod val="75000"/>
                  <a:lumOff val="25000"/>
                </a:schemeClr>
              </a:solidFill>
              <a:cs typeface="+mn-ea"/>
            </a:endParaRPr>
          </a:p>
          <a:p>
            <a:pPr algn="l">
              <a:lnSpc>
                <a:spcPct val="150000"/>
              </a:lnSpc>
              <a:buClrTx/>
              <a:buSzTx/>
              <a:buFontTx/>
            </a:pPr>
            <a:r>
              <a:rPr lang="zh-CN" altLang="zh-CN" sz="1800" b="0" dirty="0">
                <a:solidFill>
                  <a:schemeClr val="tx1">
                    <a:lumMod val="75000"/>
                    <a:lumOff val="25000"/>
                  </a:schemeClr>
                </a:solidFill>
                <a:cs typeface="+mn-ea"/>
              </a:rPr>
              <a:t>（</a:t>
            </a:r>
            <a:r>
              <a:rPr lang="en-US" altLang="zh-CN" sz="1800" b="0" dirty="0">
                <a:solidFill>
                  <a:schemeClr val="tx1">
                    <a:lumMod val="75000"/>
                    <a:lumOff val="25000"/>
                  </a:schemeClr>
                </a:solidFill>
                <a:cs typeface="+mn-ea"/>
              </a:rPr>
              <a:t>3</a:t>
            </a:r>
            <a:r>
              <a:rPr lang="zh-CN" altLang="zh-CN" sz="1800" b="0" dirty="0">
                <a:solidFill>
                  <a:schemeClr val="tx1">
                    <a:lumMod val="75000"/>
                    <a:lumOff val="25000"/>
                  </a:schemeClr>
                </a:solidFill>
                <a:cs typeface="+mn-ea"/>
              </a:rPr>
              <a:t>）要用不同的api数据体现出本app的优势，使得界面的使用更加具备层次化，而不是让人摸不着头脑。</a:t>
            </a:r>
            <a:endParaRPr lang="zh-CN" altLang="zh-CN" dirty="0">
              <a:solidFill>
                <a:schemeClr val="tx1">
                  <a:lumMod val="75000"/>
                  <a:lumOff val="25000"/>
                </a:schemeClr>
              </a:solidFill>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125980" y="994410"/>
            <a:ext cx="450088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用户代表需求汇总</a:t>
            </a:r>
            <a:endParaRPr lang="zh-CN" altLang="en-US" sz="3200" dirty="0">
              <a:solidFill>
                <a:schemeClr val="tx1">
                  <a:lumMod val="75000"/>
                  <a:lumOff val="25000"/>
                </a:schemeClr>
              </a:solidFill>
              <a:cs typeface="+mn-ea"/>
              <a:sym typeface="+mn-lt"/>
            </a:endParaRPr>
          </a:p>
        </p:txBody>
      </p:sp>
      <p:cxnSp>
        <p:nvCxnSpPr>
          <p:cNvPr id="20" name="直接连接符 19"/>
          <p:cNvCxnSpPr/>
          <p:nvPr/>
        </p:nvCxnSpPr>
        <p:spPr>
          <a:xfrm>
            <a:off x="2254317" y="167657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518160" y="3741420"/>
            <a:ext cx="11527790" cy="2168525"/>
          </a:xfrm>
          <a:prstGeom prst="rect">
            <a:avLst/>
          </a:prstGeom>
          <a:noFill/>
          <a:ln w="9525">
            <a:noFill/>
          </a:ln>
        </p:spPr>
        <p:txBody>
          <a:bodyPr wrap="square">
            <a:spAutoFit/>
          </a:bodyPr>
          <a:p>
            <a:pPr algn="l">
              <a:lnSpc>
                <a:spcPct val="150000"/>
              </a:lnSpc>
              <a:buClrTx/>
              <a:buSzTx/>
              <a:buFontTx/>
            </a:pPr>
            <a:r>
              <a:rPr lang="zh-CN" altLang="zh-CN" sz="1800" b="0" dirty="0">
                <a:solidFill>
                  <a:schemeClr val="tx1">
                    <a:lumMod val="75000"/>
                    <a:lumOff val="25000"/>
                  </a:schemeClr>
                </a:solidFill>
                <a:cs typeface="+mn-ea"/>
              </a:rPr>
              <a:t>（</a:t>
            </a:r>
            <a:r>
              <a:rPr lang="en-US" altLang="zh-CN" sz="1800" b="0" dirty="0">
                <a:solidFill>
                  <a:schemeClr val="tx1">
                    <a:lumMod val="75000"/>
                    <a:lumOff val="25000"/>
                  </a:schemeClr>
                </a:solidFill>
                <a:cs typeface="+mn-ea"/>
              </a:rPr>
              <a:t>1</a:t>
            </a:r>
            <a:r>
              <a:rPr lang="zh-CN" altLang="zh-CN" sz="1800" b="0" dirty="0">
                <a:solidFill>
                  <a:schemeClr val="tx1">
                    <a:lumMod val="75000"/>
                    <a:lumOff val="25000"/>
                  </a:schemeClr>
                </a:solidFill>
                <a:cs typeface="+mn-ea"/>
              </a:rPr>
              <a:t>）关注到app的性能需求，比如歌曲在线听的话能否清除缓存，及时释放这些被占用的空间；</a:t>
            </a:r>
            <a:endParaRPr lang="zh-CN" altLang="zh-CN" sz="1800" b="0" dirty="0">
              <a:solidFill>
                <a:schemeClr val="tx1">
                  <a:lumMod val="75000"/>
                  <a:lumOff val="25000"/>
                </a:schemeClr>
              </a:solidFill>
              <a:cs typeface="+mn-ea"/>
            </a:endParaRPr>
          </a:p>
          <a:p>
            <a:pPr algn="l">
              <a:lnSpc>
                <a:spcPct val="150000"/>
              </a:lnSpc>
              <a:buClrTx/>
              <a:buSzTx/>
              <a:buFontTx/>
            </a:pPr>
            <a:r>
              <a:rPr lang="zh-CN" altLang="zh-CN" sz="1800" b="0" dirty="0">
                <a:solidFill>
                  <a:schemeClr val="tx1">
                    <a:lumMod val="75000"/>
                    <a:lumOff val="25000"/>
                  </a:schemeClr>
                </a:solidFill>
                <a:cs typeface="+mn-ea"/>
              </a:rPr>
              <a:t>（</a:t>
            </a:r>
            <a:r>
              <a:rPr lang="en-US" altLang="zh-CN" sz="1800" b="0" dirty="0">
                <a:solidFill>
                  <a:schemeClr val="tx1">
                    <a:lumMod val="75000"/>
                    <a:lumOff val="25000"/>
                  </a:schemeClr>
                </a:solidFill>
                <a:cs typeface="+mn-ea"/>
              </a:rPr>
              <a:t>2</a:t>
            </a:r>
            <a:r>
              <a:rPr lang="zh-CN" altLang="zh-CN" sz="1800" b="0" dirty="0">
                <a:solidFill>
                  <a:schemeClr val="tx1">
                    <a:lumMod val="75000"/>
                    <a:lumOff val="25000"/>
                  </a:schemeClr>
                </a:solidFill>
                <a:cs typeface="+mn-ea"/>
              </a:rPr>
              <a:t>）对于歌单的要求不仅仅是导入，也希望本app有自己的特色歌单，比如可以整合其他api提供的歌单信息之类；</a:t>
            </a:r>
            <a:endParaRPr lang="zh-CN" altLang="zh-CN" sz="1800" b="0" dirty="0">
              <a:solidFill>
                <a:schemeClr val="tx1">
                  <a:lumMod val="75000"/>
                  <a:lumOff val="25000"/>
                </a:schemeClr>
              </a:solidFill>
              <a:cs typeface="+mn-ea"/>
            </a:endParaRPr>
          </a:p>
          <a:p>
            <a:pPr algn="l">
              <a:lnSpc>
                <a:spcPct val="150000"/>
              </a:lnSpc>
              <a:buClrTx/>
              <a:buSzTx/>
              <a:buFontTx/>
            </a:pPr>
            <a:r>
              <a:rPr lang="zh-CN" altLang="zh-CN" sz="1800" b="0" dirty="0">
                <a:solidFill>
                  <a:schemeClr val="tx1">
                    <a:lumMod val="75000"/>
                    <a:lumOff val="25000"/>
                  </a:schemeClr>
                </a:solidFill>
                <a:cs typeface="+mn-ea"/>
              </a:rPr>
              <a:t>（</a:t>
            </a:r>
            <a:r>
              <a:rPr lang="en-US" altLang="zh-CN" sz="1800" b="0" dirty="0">
                <a:solidFill>
                  <a:schemeClr val="tx1">
                    <a:lumMod val="75000"/>
                    <a:lumOff val="25000"/>
                  </a:schemeClr>
                </a:solidFill>
                <a:cs typeface="+mn-ea"/>
              </a:rPr>
              <a:t>3</a:t>
            </a:r>
            <a:r>
              <a:rPr lang="zh-CN" altLang="zh-CN" sz="1800" b="0" dirty="0">
                <a:solidFill>
                  <a:schemeClr val="tx1">
                    <a:lumMod val="75000"/>
                    <a:lumOff val="25000"/>
                  </a:schemeClr>
                </a:solidFill>
                <a:cs typeface="+mn-ea"/>
              </a:rPr>
              <a:t>）对于排行榜也希望不仅仅是全部排行，可以再细化一些的比如提供华语音乐排行等不同风格音乐的排行榜；</a:t>
            </a:r>
            <a:endParaRPr lang="zh-CN" altLang="zh-CN" sz="1800" b="0" dirty="0">
              <a:solidFill>
                <a:schemeClr val="tx1">
                  <a:lumMod val="75000"/>
                  <a:lumOff val="25000"/>
                </a:schemeClr>
              </a:solidFill>
              <a:cs typeface="+mn-ea"/>
            </a:endParaRPr>
          </a:p>
          <a:p>
            <a:pPr algn="l">
              <a:lnSpc>
                <a:spcPct val="150000"/>
              </a:lnSpc>
              <a:buClrTx/>
              <a:buSzTx/>
              <a:buFontTx/>
            </a:pPr>
            <a:r>
              <a:rPr lang="zh-CN" altLang="zh-CN" sz="1800" b="0" dirty="0">
                <a:solidFill>
                  <a:schemeClr val="tx1">
                    <a:lumMod val="75000"/>
                    <a:lumOff val="25000"/>
                  </a:schemeClr>
                </a:solidFill>
                <a:cs typeface="+mn-ea"/>
              </a:rPr>
              <a:t>（</a:t>
            </a:r>
            <a:r>
              <a:rPr lang="en-US" altLang="zh-CN" sz="1800" b="0" dirty="0">
                <a:solidFill>
                  <a:schemeClr val="tx1">
                    <a:lumMod val="75000"/>
                    <a:lumOff val="25000"/>
                  </a:schemeClr>
                </a:solidFill>
                <a:cs typeface="+mn-ea"/>
              </a:rPr>
              <a:t>4</a:t>
            </a:r>
            <a:r>
              <a:rPr lang="zh-CN" altLang="zh-CN" sz="1800" b="0" dirty="0">
                <a:solidFill>
                  <a:schemeClr val="tx1">
                    <a:lumMod val="75000"/>
                    <a:lumOff val="25000"/>
                  </a:schemeClr>
                </a:solidFill>
                <a:cs typeface="+mn-ea"/>
              </a:rPr>
              <a:t>）也希望搜索的结果能更加多元化，不是仅仅显示歌曲的名字，歌手的信息，歌单的收藏都希望能通过搜索涉及到，总体希望app的性能具备释放性，功能提供的要更加丰富多元化一些。</a:t>
            </a:r>
            <a:endParaRPr lang="zh-CN" altLang="zh-CN" sz="1800" b="0" dirty="0">
              <a:solidFill>
                <a:schemeClr val="tx1">
                  <a:lumMod val="75000"/>
                  <a:lumOff val="25000"/>
                </a:schemeClr>
              </a:solidFill>
              <a:cs typeface="+mn-ea"/>
            </a:endParaRPr>
          </a:p>
        </p:txBody>
      </p:sp>
      <p:sp>
        <p:nvSpPr>
          <p:cNvPr id="3" name="圆角矩形 2"/>
          <p:cNvSpPr/>
          <p:nvPr/>
        </p:nvSpPr>
        <p:spPr>
          <a:xfrm>
            <a:off x="1704975" y="2044700"/>
            <a:ext cx="2306955" cy="396875"/>
          </a:xfrm>
          <a:prstGeom prst="roundRect">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dist"/>
            <a:r>
              <a:rPr lang="zh-CN" altLang="en-US" sz="2400" dirty="0">
                <a:solidFill>
                  <a:schemeClr val="bg1"/>
                </a:solidFill>
                <a:cs typeface="+mn-ea"/>
                <a:sym typeface="+mn-lt"/>
              </a:rPr>
              <a:t>院外测试用户</a:t>
            </a:r>
            <a:endParaRPr lang="zh-CN" altLang="en-US" sz="2400" dirty="0">
              <a:solidFill>
                <a:schemeClr val="bg1"/>
              </a:solidFill>
              <a:cs typeface="+mn-ea"/>
              <a:sym typeface="+mn-lt"/>
            </a:endParaRPr>
          </a:p>
        </p:txBody>
      </p:sp>
      <p:pic>
        <p:nvPicPr>
          <p:cNvPr id="11" name="图片 10"/>
          <p:cNvPicPr>
            <a:picLocks noChangeAspect="1"/>
          </p:cNvPicPr>
          <p:nvPr/>
        </p:nvPicPr>
        <p:blipFill>
          <a:blip r:embed="rId1"/>
          <a:stretch>
            <a:fillRect/>
          </a:stretch>
        </p:blipFill>
        <p:spPr>
          <a:xfrm>
            <a:off x="1704975" y="2640965"/>
            <a:ext cx="812800" cy="814705"/>
          </a:xfrm>
          <a:prstGeom prst="rect">
            <a:avLst/>
          </a:prstGeom>
        </p:spPr>
      </p:pic>
      <p:sp>
        <p:nvSpPr>
          <p:cNvPr id="7" name="文本框 6"/>
          <p:cNvSpPr txBox="1"/>
          <p:nvPr/>
        </p:nvSpPr>
        <p:spPr>
          <a:xfrm>
            <a:off x="2679065" y="2876550"/>
            <a:ext cx="1897380" cy="368300"/>
          </a:xfrm>
          <a:prstGeom prst="rect">
            <a:avLst/>
          </a:prstGeom>
          <a:noFill/>
        </p:spPr>
        <p:txBody>
          <a:bodyPr wrap="none" rtlCol="0" anchor="t">
            <a:spAutoFit/>
          </a:bodyPr>
          <a:p>
            <a:r>
              <a:rPr lang="zh-CN" altLang="en-US">
                <a:sym typeface="+mn-ea"/>
              </a:rPr>
              <a:t>广告1801 林雨果</a:t>
            </a:r>
            <a:endParaRPr lang="zh-CN" altLang="en-US"/>
          </a:p>
        </p:txBody>
      </p:sp>
      <p:graphicFrame>
        <p:nvGraphicFramePr>
          <p:cNvPr id="12" name="对象 11">
            <a:hlinkClick r:id="" action="ppaction://ole?verb="/>
          </p:cNvPr>
          <p:cNvGraphicFramePr>
            <a:graphicFrameLocks noChangeAspect="1"/>
          </p:cNvGraphicFramePr>
          <p:nvPr/>
        </p:nvGraphicFramePr>
        <p:xfrm>
          <a:off x="5429250" y="2540635"/>
          <a:ext cx="971550" cy="800100"/>
        </p:xfrm>
        <a:graphic>
          <a:graphicData uri="http://schemas.openxmlformats.org/presentationml/2006/ole">
            <mc:AlternateContent xmlns:mc="http://schemas.openxmlformats.org/markup-compatibility/2006">
              <mc:Choice xmlns:v="urn:schemas-microsoft-com:vml" Requires="v">
                <p:oleObj spid="_x0000_s2050" name="" showAsIcon="1" r:id="rId2" imgW="971550" imgH="800100" progId="Word.Document.8">
                  <p:embed/>
                </p:oleObj>
              </mc:Choice>
              <mc:Fallback>
                <p:oleObj name="" showAsIcon="1" r:id="rId2" imgW="971550" imgH="800100" progId="Word.Document.8">
                  <p:embed/>
                  <p:pic>
                    <p:nvPicPr>
                      <p:cNvPr id="0" name="图片 2049"/>
                      <p:cNvPicPr/>
                      <p:nvPr/>
                    </p:nvPicPr>
                    <p:blipFill>
                      <a:blip r:embed="rId3"/>
                      <a:stretch>
                        <a:fillRect/>
                      </a:stretch>
                    </p:blipFill>
                    <p:spPr>
                      <a:xfrm>
                        <a:off x="5429250" y="2540635"/>
                        <a:ext cx="971550" cy="80010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125980" y="994410"/>
            <a:ext cx="450088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用户代表需求汇总</a:t>
            </a:r>
            <a:endParaRPr lang="zh-CN" altLang="en-US" sz="3200" dirty="0">
              <a:solidFill>
                <a:schemeClr val="tx1">
                  <a:lumMod val="75000"/>
                  <a:lumOff val="25000"/>
                </a:schemeClr>
              </a:solidFill>
              <a:cs typeface="+mn-ea"/>
              <a:sym typeface="+mn-lt"/>
            </a:endParaRPr>
          </a:p>
        </p:txBody>
      </p:sp>
      <p:cxnSp>
        <p:nvCxnSpPr>
          <p:cNvPr id="20" name="直接连接符 19"/>
          <p:cNvCxnSpPr/>
          <p:nvPr/>
        </p:nvCxnSpPr>
        <p:spPr>
          <a:xfrm>
            <a:off x="2254317" y="167657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382270" y="3470910"/>
            <a:ext cx="11145520" cy="1753235"/>
          </a:xfrm>
          <a:prstGeom prst="rect">
            <a:avLst/>
          </a:prstGeom>
          <a:noFill/>
          <a:ln w="9525">
            <a:noFill/>
          </a:ln>
        </p:spPr>
        <p:txBody>
          <a:bodyPr wrap="square">
            <a:spAutoFit/>
          </a:bodyPr>
          <a:p>
            <a:pPr algn="l">
              <a:lnSpc>
                <a:spcPct val="150000"/>
              </a:lnSpc>
              <a:buClrTx/>
              <a:buSzTx/>
              <a:buFontTx/>
            </a:pPr>
            <a:r>
              <a:rPr lang="zh-CN" altLang="zh-CN" sz="1800" b="0" dirty="0">
                <a:solidFill>
                  <a:schemeClr val="tx1">
                    <a:lumMod val="75000"/>
                    <a:lumOff val="25000"/>
                  </a:schemeClr>
                </a:solidFill>
                <a:cs typeface="+mn-ea"/>
              </a:rPr>
              <a:t>（</a:t>
            </a:r>
            <a:r>
              <a:rPr lang="en-US" altLang="zh-CN" sz="1800" b="0" dirty="0">
                <a:solidFill>
                  <a:schemeClr val="tx1">
                    <a:lumMod val="75000"/>
                    <a:lumOff val="25000"/>
                  </a:schemeClr>
                </a:solidFill>
                <a:cs typeface="+mn-ea"/>
              </a:rPr>
              <a:t>1</a:t>
            </a:r>
            <a:r>
              <a:rPr lang="zh-CN" altLang="zh-CN" sz="1800" b="0" dirty="0">
                <a:solidFill>
                  <a:schemeClr val="tx1">
                    <a:lumMod val="75000"/>
                    <a:lumOff val="25000"/>
                  </a:schemeClr>
                </a:solidFill>
                <a:cs typeface="+mn-ea"/>
              </a:rPr>
              <a:t>）暂时只确认过软件原型需求，表示整体app的设计比较土，颜色搭配和界面布局需要改进；</a:t>
            </a:r>
            <a:endParaRPr lang="zh-CN" altLang="zh-CN" sz="1800" b="0" dirty="0">
              <a:solidFill>
                <a:schemeClr val="tx1">
                  <a:lumMod val="75000"/>
                  <a:lumOff val="25000"/>
                </a:schemeClr>
              </a:solidFill>
              <a:cs typeface="+mn-ea"/>
            </a:endParaRPr>
          </a:p>
          <a:p>
            <a:pPr algn="l">
              <a:lnSpc>
                <a:spcPct val="150000"/>
              </a:lnSpc>
              <a:buClrTx/>
              <a:buSzTx/>
              <a:buFontTx/>
            </a:pPr>
            <a:r>
              <a:rPr lang="zh-CN" altLang="zh-CN" sz="1800" b="0" dirty="0">
                <a:solidFill>
                  <a:schemeClr val="tx1">
                    <a:lumMod val="75000"/>
                    <a:lumOff val="25000"/>
                  </a:schemeClr>
                </a:solidFill>
                <a:cs typeface="+mn-ea"/>
              </a:rPr>
              <a:t>（</a:t>
            </a:r>
            <a:r>
              <a:rPr lang="en-US" altLang="zh-CN" sz="1800" b="0" dirty="0">
                <a:solidFill>
                  <a:schemeClr val="tx1">
                    <a:lumMod val="75000"/>
                    <a:lumOff val="25000"/>
                  </a:schemeClr>
                </a:solidFill>
                <a:cs typeface="+mn-ea"/>
              </a:rPr>
              <a:t>2</a:t>
            </a:r>
            <a:r>
              <a:rPr lang="zh-CN" altLang="zh-CN" sz="1800" b="0" dirty="0">
                <a:solidFill>
                  <a:schemeClr val="tx1">
                    <a:lumMod val="75000"/>
                    <a:lumOff val="25000"/>
                  </a:schemeClr>
                </a:solidFill>
                <a:cs typeface="+mn-ea"/>
              </a:rPr>
              <a:t>）缺乏logo，登录注册界面要有，后端服务器需要有，结合着本机存储使用，否则功能过于简单；</a:t>
            </a:r>
            <a:endParaRPr lang="zh-CN" altLang="zh-CN" sz="1800" b="0" dirty="0">
              <a:solidFill>
                <a:schemeClr val="tx1">
                  <a:lumMod val="75000"/>
                  <a:lumOff val="25000"/>
                </a:schemeClr>
              </a:solidFill>
              <a:cs typeface="+mn-ea"/>
            </a:endParaRPr>
          </a:p>
          <a:p>
            <a:pPr algn="l">
              <a:lnSpc>
                <a:spcPct val="150000"/>
              </a:lnSpc>
              <a:buClrTx/>
              <a:buSzTx/>
              <a:buFontTx/>
            </a:pPr>
            <a:r>
              <a:rPr lang="zh-CN" altLang="zh-CN" sz="1800" b="0" dirty="0">
                <a:solidFill>
                  <a:schemeClr val="tx1">
                    <a:lumMod val="75000"/>
                    <a:lumOff val="25000"/>
                  </a:schemeClr>
                </a:solidFill>
                <a:cs typeface="+mn-ea"/>
              </a:rPr>
              <a:t>（</a:t>
            </a:r>
            <a:r>
              <a:rPr lang="en-US" altLang="zh-CN" sz="1800" b="0" dirty="0">
                <a:solidFill>
                  <a:schemeClr val="tx1">
                    <a:lumMod val="75000"/>
                    <a:lumOff val="25000"/>
                  </a:schemeClr>
                </a:solidFill>
                <a:cs typeface="+mn-ea"/>
              </a:rPr>
              <a:t>3</a:t>
            </a:r>
            <a:r>
              <a:rPr lang="zh-CN" altLang="zh-CN" sz="1800" b="0" dirty="0">
                <a:solidFill>
                  <a:schemeClr val="tx1">
                    <a:lumMod val="75000"/>
                    <a:lumOff val="25000"/>
                  </a:schemeClr>
                </a:solidFill>
                <a:cs typeface="+mn-ea"/>
              </a:rPr>
              <a:t>）尝试从国外网站上获取音乐app的开源api接口，不同平台推荐排行榜的信息数据不统一，该如何制作要考虑清楚。</a:t>
            </a:r>
            <a:endParaRPr lang="zh-CN" altLang="zh-CN" sz="1800" b="0" dirty="0">
              <a:solidFill>
                <a:schemeClr val="tx1">
                  <a:lumMod val="75000"/>
                  <a:lumOff val="25000"/>
                </a:schemeClr>
              </a:solidFill>
              <a:cs typeface="+mn-ea"/>
            </a:endParaRPr>
          </a:p>
        </p:txBody>
      </p:sp>
      <p:pic>
        <p:nvPicPr>
          <p:cNvPr id="8" name="图片 7"/>
          <p:cNvPicPr>
            <a:picLocks noChangeAspect="1"/>
          </p:cNvPicPr>
          <p:nvPr/>
        </p:nvPicPr>
        <p:blipFill>
          <a:blip r:embed="rId1"/>
          <a:stretch>
            <a:fillRect/>
          </a:stretch>
        </p:blipFill>
        <p:spPr>
          <a:xfrm>
            <a:off x="1704975" y="1988185"/>
            <a:ext cx="840105" cy="840105"/>
          </a:xfrm>
          <a:prstGeom prst="rect">
            <a:avLst/>
          </a:prstGeom>
        </p:spPr>
      </p:pic>
      <p:sp>
        <p:nvSpPr>
          <p:cNvPr id="9" name="文本框 8"/>
          <p:cNvSpPr txBox="1"/>
          <p:nvPr/>
        </p:nvSpPr>
        <p:spPr>
          <a:xfrm>
            <a:off x="2639060" y="2224405"/>
            <a:ext cx="1097280" cy="368300"/>
          </a:xfrm>
          <a:prstGeom prst="rect">
            <a:avLst/>
          </a:prstGeom>
          <a:noFill/>
        </p:spPr>
        <p:txBody>
          <a:bodyPr wrap="none" rtlCol="0" anchor="t">
            <a:spAutoFit/>
          </a:bodyPr>
          <a:p>
            <a:r>
              <a:rPr lang="zh-CN" altLang="en-US"/>
              <a:t>杨枨教授</a:t>
            </a:r>
            <a:endParaRPr lang="zh-CN" altLang="en-US"/>
          </a:p>
        </p:txBody>
      </p:sp>
      <p:graphicFrame>
        <p:nvGraphicFramePr>
          <p:cNvPr id="15" name="对象 14">
            <a:hlinkClick r:id="" action="ppaction://ole?verb="/>
          </p:cNvPr>
          <p:cNvGraphicFramePr>
            <a:graphicFrameLocks noChangeAspect="1"/>
          </p:cNvGraphicFramePr>
          <p:nvPr/>
        </p:nvGraphicFramePr>
        <p:xfrm>
          <a:off x="4090035" y="2028190"/>
          <a:ext cx="971550" cy="800100"/>
        </p:xfrm>
        <a:graphic>
          <a:graphicData uri="http://schemas.openxmlformats.org/presentationml/2006/ole">
            <mc:AlternateContent xmlns:mc="http://schemas.openxmlformats.org/markup-compatibility/2006">
              <mc:Choice xmlns:v="urn:schemas-microsoft-com:vml" Requires="v">
                <p:oleObj spid="_x0000_s1027" name="" showAsIcon="1" r:id="rId2" imgW="971550" imgH="800100" progId="Package">
                  <p:embed/>
                </p:oleObj>
              </mc:Choice>
              <mc:Fallback>
                <p:oleObj name="" showAsIcon="1" r:id="rId2" imgW="971550" imgH="800100" progId="Package">
                  <p:embed/>
                  <p:pic>
                    <p:nvPicPr>
                      <p:cNvPr id="0" name="图片 1026"/>
                      <p:cNvPicPr/>
                      <p:nvPr/>
                    </p:nvPicPr>
                    <p:blipFill>
                      <a:blip r:embed="rId3"/>
                      <a:stretch>
                        <a:fillRect/>
                      </a:stretch>
                    </p:blipFill>
                    <p:spPr>
                      <a:xfrm>
                        <a:off x="4090035" y="2028190"/>
                        <a:ext cx="971550" cy="80010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756660" y="173748"/>
            <a:ext cx="371856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本系统的功能需求</a:t>
            </a:r>
            <a:endParaRPr lang="zh-CN" altLang="en-US" sz="3200" dirty="0">
              <a:solidFill>
                <a:schemeClr val="tx1">
                  <a:lumMod val="75000"/>
                  <a:lumOff val="25000"/>
                </a:schemeClr>
              </a:solidFill>
              <a:cs typeface="+mn-ea"/>
              <a:sym typeface="+mn-lt"/>
            </a:endParaRPr>
          </a:p>
        </p:txBody>
      </p:sp>
      <p:cxnSp>
        <p:nvCxnSpPr>
          <p:cNvPr id="20" name="直接连接符 19"/>
          <p:cNvCxnSpPr/>
          <p:nvPr/>
        </p:nvCxnSpPr>
        <p:spPr>
          <a:xfrm>
            <a:off x="3884997" y="85615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2" name="圆角矩形 71"/>
          <p:cNvSpPr/>
          <p:nvPr/>
        </p:nvSpPr>
        <p:spPr>
          <a:xfrm>
            <a:off x="699770" y="1776730"/>
            <a:ext cx="2547620" cy="396875"/>
          </a:xfrm>
          <a:prstGeom prst="roundRect">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400" dirty="0">
                <a:solidFill>
                  <a:schemeClr val="bg1"/>
                </a:solidFill>
                <a:cs typeface="+mn-ea"/>
                <a:sym typeface="+mn-lt"/>
              </a:rPr>
              <a:t>用户功能需求</a:t>
            </a:r>
            <a:endParaRPr lang="zh-CN" altLang="en-US" sz="2400" dirty="0">
              <a:solidFill>
                <a:schemeClr val="bg1"/>
              </a:solidFill>
              <a:cs typeface="+mn-ea"/>
              <a:sym typeface="+mn-lt"/>
            </a:endParaRPr>
          </a:p>
        </p:txBody>
      </p:sp>
      <p:sp>
        <p:nvSpPr>
          <p:cNvPr id="73" name="圆角矩形 72"/>
          <p:cNvSpPr/>
          <p:nvPr/>
        </p:nvSpPr>
        <p:spPr>
          <a:xfrm>
            <a:off x="699770" y="3279775"/>
            <a:ext cx="2389505" cy="396875"/>
          </a:xfrm>
          <a:prstGeom prst="roundRect">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400" dirty="0">
                <a:solidFill>
                  <a:schemeClr val="bg1"/>
                </a:solidFill>
                <a:cs typeface="+mn-ea"/>
                <a:sym typeface="+mn-lt"/>
              </a:rPr>
              <a:t>歌单功能需求</a:t>
            </a:r>
            <a:endParaRPr lang="zh-CN" altLang="en-US" sz="2400" dirty="0">
              <a:solidFill>
                <a:schemeClr val="bg1"/>
              </a:solidFill>
              <a:cs typeface="+mn-ea"/>
              <a:sym typeface="+mn-lt"/>
            </a:endParaRPr>
          </a:p>
        </p:txBody>
      </p:sp>
      <p:sp>
        <p:nvSpPr>
          <p:cNvPr id="75" name="文本框 74"/>
          <p:cNvSpPr txBox="1"/>
          <p:nvPr/>
        </p:nvSpPr>
        <p:spPr>
          <a:xfrm>
            <a:off x="699770" y="2335530"/>
            <a:ext cx="5669280" cy="829945"/>
          </a:xfrm>
          <a:prstGeom prst="rect">
            <a:avLst/>
          </a:prstGeom>
          <a:noFill/>
        </p:spPr>
        <p:txBody>
          <a:bodyPr wrap="square" rtlCol="0">
            <a:spAutoFit/>
          </a:bodyPr>
          <a:lstStyle/>
          <a:p>
            <a:pPr algn="just" fontAlgn="auto">
              <a:lnSpc>
                <a:spcPct val="150000"/>
              </a:lnSpc>
            </a:pPr>
            <a:r>
              <a:rPr lang="zh-CN" altLang="en-US" sz="1600" dirty="0">
                <a:solidFill>
                  <a:schemeClr val="tx1">
                    <a:lumMod val="75000"/>
                    <a:lumOff val="25000"/>
                  </a:schemeClr>
                </a:solidFill>
                <a:cs typeface="+mn-ea"/>
                <a:sym typeface="+mn-lt"/>
              </a:rPr>
              <a:t>能够登录注册，修改密码和管理个人信息，绑定外部的音乐api来获取对应的资源以及信息。</a:t>
            </a:r>
            <a:endParaRPr lang="zh-CN" altLang="en-US" sz="1600" dirty="0">
              <a:solidFill>
                <a:schemeClr val="tx1">
                  <a:lumMod val="75000"/>
                  <a:lumOff val="25000"/>
                </a:schemeClr>
              </a:solidFill>
              <a:cs typeface="+mn-ea"/>
              <a:sym typeface="+mn-lt"/>
            </a:endParaRPr>
          </a:p>
        </p:txBody>
      </p:sp>
      <p:sp>
        <p:nvSpPr>
          <p:cNvPr id="76" name="文本框 75"/>
          <p:cNvSpPr txBox="1"/>
          <p:nvPr/>
        </p:nvSpPr>
        <p:spPr>
          <a:xfrm>
            <a:off x="699770" y="3790950"/>
            <a:ext cx="5911215" cy="829945"/>
          </a:xfrm>
          <a:prstGeom prst="rect">
            <a:avLst/>
          </a:prstGeom>
          <a:noFill/>
        </p:spPr>
        <p:txBody>
          <a:bodyPr wrap="square" rtlCol="0">
            <a:spAutoFit/>
          </a:bodyPr>
          <a:lstStyle/>
          <a:p>
            <a:pPr algn="l" fontAlgn="auto">
              <a:lnSpc>
                <a:spcPct val="150000"/>
              </a:lnSpc>
            </a:pPr>
            <a:r>
              <a:rPr lang="zh-CN" altLang="en-US" sz="1600" dirty="0">
                <a:solidFill>
                  <a:schemeClr val="tx1">
                    <a:lumMod val="75000"/>
                    <a:lumOff val="25000"/>
                  </a:schemeClr>
                </a:solidFill>
                <a:cs typeface="+mn-ea"/>
                <a:sym typeface="+mn-lt"/>
              </a:rPr>
              <a:t>歌单不仅仅有本地的，也有外部api提供的，同时需要做好分类以及排序管理。</a:t>
            </a:r>
            <a:endParaRPr lang="zh-CN" altLang="en-US" sz="1600" dirty="0">
              <a:solidFill>
                <a:schemeClr val="tx1">
                  <a:lumMod val="75000"/>
                  <a:lumOff val="25000"/>
                </a:schemeClr>
              </a:solidFill>
              <a:cs typeface="+mn-ea"/>
              <a:sym typeface="+mn-lt"/>
            </a:endParaRPr>
          </a:p>
        </p:txBody>
      </p:sp>
      <p:sp>
        <p:nvSpPr>
          <p:cNvPr id="4" name="圆角矩形 3"/>
          <p:cNvSpPr/>
          <p:nvPr/>
        </p:nvSpPr>
        <p:spPr>
          <a:xfrm>
            <a:off x="699770" y="4782185"/>
            <a:ext cx="2389505" cy="396875"/>
          </a:xfrm>
          <a:prstGeom prst="roundRect">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dist"/>
            <a:r>
              <a:rPr lang="zh-CN" altLang="en-US" sz="2400" dirty="0">
                <a:solidFill>
                  <a:schemeClr val="bg1"/>
                </a:solidFill>
                <a:cs typeface="+mn-ea"/>
                <a:sym typeface="+mn-lt"/>
              </a:rPr>
              <a:t>搜索功能需求</a:t>
            </a:r>
            <a:endParaRPr lang="zh-CN" altLang="en-US" sz="2400" dirty="0">
              <a:solidFill>
                <a:schemeClr val="bg1"/>
              </a:solidFill>
              <a:cs typeface="+mn-ea"/>
              <a:sym typeface="+mn-lt"/>
            </a:endParaRPr>
          </a:p>
        </p:txBody>
      </p:sp>
      <p:sp>
        <p:nvSpPr>
          <p:cNvPr id="5" name="文本框 4"/>
          <p:cNvSpPr txBox="1"/>
          <p:nvPr/>
        </p:nvSpPr>
        <p:spPr>
          <a:xfrm>
            <a:off x="699770" y="5293360"/>
            <a:ext cx="6060440" cy="1568450"/>
          </a:xfrm>
          <a:prstGeom prst="rect">
            <a:avLst/>
          </a:prstGeom>
          <a:noFill/>
        </p:spPr>
        <p:txBody>
          <a:bodyPr wrap="square" rtlCol="0">
            <a:spAutoFit/>
          </a:bodyPr>
          <a:p>
            <a:pPr algn="l" fontAlgn="auto">
              <a:lnSpc>
                <a:spcPct val="150000"/>
              </a:lnSpc>
            </a:pPr>
            <a:r>
              <a:rPr lang="zh-CN" altLang="en-US" sz="1600" dirty="0">
                <a:solidFill>
                  <a:schemeClr val="tx1">
                    <a:lumMod val="75000"/>
                    <a:lumOff val="25000"/>
                  </a:schemeClr>
                </a:solidFill>
                <a:cs typeface="+mn-ea"/>
                <a:sym typeface="+mn-lt"/>
              </a:rPr>
              <a:t>用关键词搜索能找到不同api提供的数据，通过输入部分关键词自动判定给出热词结果关键词，在外部api中查找好对应的数据并将其分类显示在结果页上；</a:t>
            </a:r>
            <a:endParaRPr lang="zh-CN" altLang="en-US" sz="1600" dirty="0">
              <a:solidFill>
                <a:schemeClr val="tx1">
                  <a:lumMod val="75000"/>
                  <a:lumOff val="25000"/>
                </a:schemeClr>
              </a:solidFill>
              <a:cs typeface="+mn-ea"/>
              <a:sym typeface="+mn-lt"/>
            </a:endParaRPr>
          </a:p>
          <a:p>
            <a:pPr algn="l" fontAlgn="auto">
              <a:lnSpc>
                <a:spcPct val="150000"/>
              </a:lnSpc>
            </a:pPr>
            <a:r>
              <a:rPr lang="zh-CN" altLang="en-US" sz="1600" dirty="0">
                <a:solidFill>
                  <a:schemeClr val="tx1">
                    <a:lumMod val="75000"/>
                    <a:lumOff val="25000"/>
                  </a:schemeClr>
                </a:solidFill>
                <a:cs typeface="+mn-ea"/>
                <a:sym typeface="+mn-lt"/>
              </a:rPr>
              <a:t>同时具有搜索记录留存功能需求。</a:t>
            </a:r>
            <a:endParaRPr lang="zh-CN" altLang="en-US" sz="1600" dirty="0">
              <a:solidFill>
                <a:schemeClr val="tx1">
                  <a:lumMod val="75000"/>
                  <a:lumOff val="25000"/>
                </a:schemeClr>
              </a:solidFill>
              <a:cs typeface="+mn-ea"/>
              <a:sym typeface="+mn-lt"/>
            </a:endParaRPr>
          </a:p>
        </p:txBody>
      </p:sp>
      <p:sp>
        <p:nvSpPr>
          <p:cNvPr id="11" name="圆角矩形 10"/>
          <p:cNvSpPr/>
          <p:nvPr/>
        </p:nvSpPr>
        <p:spPr>
          <a:xfrm>
            <a:off x="6675755" y="4157980"/>
            <a:ext cx="2894965" cy="396875"/>
          </a:xfrm>
          <a:prstGeom prst="roundRect">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dist"/>
            <a:r>
              <a:rPr lang="zh-CN" altLang="en-US" sz="2400" dirty="0">
                <a:solidFill>
                  <a:schemeClr val="bg1"/>
                </a:solidFill>
                <a:cs typeface="+mn-ea"/>
                <a:sym typeface="+mn-lt"/>
              </a:rPr>
              <a:t>音乐播放功能需求</a:t>
            </a:r>
            <a:endParaRPr lang="zh-CN" altLang="en-US" sz="2400" dirty="0">
              <a:solidFill>
                <a:schemeClr val="bg1"/>
              </a:solidFill>
              <a:cs typeface="+mn-ea"/>
              <a:sym typeface="+mn-lt"/>
            </a:endParaRPr>
          </a:p>
        </p:txBody>
      </p:sp>
      <p:sp>
        <p:nvSpPr>
          <p:cNvPr id="12" name="圆角矩形 11"/>
          <p:cNvSpPr/>
          <p:nvPr/>
        </p:nvSpPr>
        <p:spPr>
          <a:xfrm>
            <a:off x="6675755" y="1776730"/>
            <a:ext cx="2895600" cy="396875"/>
          </a:xfrm>
          <a:prstGeom prst="roundRect">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dist"/>
            <a:r>
              <a:rPr lang="zh-CN" altLang="en-US" sz="2400" dirty="0">
                <a:solidFill>
                  <a:schemeClr val="bg1"/>
                </a:solidFill>
                <a:cs typeface="+mn-ea"/>
                <a:sym typeface="+mn-lt"/>
              </a:rPr>
              <a:t>音乐推荐与排行榜</a:t>
            </a:r>
            <a:endParaRPr lang="zh-CN" altLang="en-US" sz="2400" dirty="0">
              <a:solidFill>
                <a:schemeClr val="bg1"/>
              </a:solidFill>
              <a:cs typeface="+mn-ea"/>
              <a:sym typeface="+mn-lt"/>
            </a:endParaRPr>
          </a:p>
        </p:txBody>
      </p:sp>
      <p:sp>
        <p:nvSpPr>
          <p:cNvPr id="13" name="文本框 12"/>
          <p:cNvSpPr txBox="1"/>
          <p:nvPr/>
        </p:nvSpPr>
        <p:spPr>
          <a:xfrm>
            <a:off x="6675755" y="2298065"/>
            <a:ext cx="5355590" cy="1568450"/>
          </a:xfrm>
          <a:prstGeom prst="rect">
            <a:avLst/>
          </a:prstGeom>
          <a:noFill/>
        </p:spPr>
        <p:txBody>
          <a:bodyPr wrap="square" rtlCol="0">
            <a:spAutoFit/>
          </a:bodyPr>
          <a:p>
            <a:pPr algn="just" fontAlgn="auto">
              <a:lnSpc>
                <a:spcPct val="150000"/>
              </a:lnSpc>
            </a:pPr>
            <a:r>
              <a:rPr lang="zh-CN" altLang="en-US" sz="1600" dirty="0">
                <a:solidFill>
                  <a:schemeClr val="tx1">
                    <a:lumMod val="75000"/>
                    <a:lumOff val="25000"/>
                  </a:schemeClr>
                </a:solidFill>
                <a:cs typeface="+mn-ea"/>
                <a:sym typeface="+mn-lt"/>
              </a:rPr>
              <a:t>推荐功能中获得外部api的推荐歌单以及排行榜信息并加以分类排列；</a:t>
            </a:r>
            <a:endParaRPr lang="zh-CN" altLang="en-US" sz="1600" dirty="0">
              <a:solidFill>
                <a:schemeClr val="tx1">
                  <a:lumMod val="75000"/>
                  <a:lumOff val="25000"/>
                </a:schemeClr>
              </a:solidFill>
              <a:cs typeface="+mn-ea"/>
              <a:sym typeface="+mn-lt"/>
            </a:endParaRPr>
          </a:p>
          <a:p>
            <a:pPr algn="just" fontAlgn="auto">
              <a:lnSpc>
                <a:spcPct val="150000"/>
              </a:lnSpc>
            </a:pPr>
            <a:r>
              <a:rPr lang="zh-CN" altLang="en-US" sz="1600" dirty="0">
                <a:solidFill>
                  <a:schemeClr val="tx1">
                    <a:lumMod val="75000"/>
                    <a:lumOff val="25000"/>
                  </a:schemeClr>
                </a:solidFill>
                <a:cs typeface="+mn-ea"/>
                <a:sym typeface="+mn-lt"/>
              </a:rPr>
              <a:t>排行榜功能要求读取外部api的平台榜单数据，根据热度排列并且不同平台有不同的排列标准。</a:t>
            </a:r>
            <a:endParaRPr lang="zh-CN" altLang="en-US" sz="1600" dirty="0">
              <a:solidFill>
                <a:schemeClr val="tx1">
                  <a:lumMod val="75000"/>
                  <a:lumOff val="25000"/>
                </a:schemeClr>
              </a:solidFill>
              <a:cs typeface="+mn-ea"/>
              <a:sym typeface="+mn-lt"/>
            </a:endParaRPr>
          </a:p>
        </p:txBody>
      </p:sp>
      <p:sp>
        <p:nvSpPr>
          <p:cNvPr id="14" name="文本框 13"/>
          <p:cNvSpPr txBox="1"/>
          <p:nvPr/>
        </p:nvSpPr>
        <p:spPr>
          <a:xfrm>
            <a:off x="6675755" y="4679315"/>
            <a:ext cx="5355590" cy="1568450"/>
          </a:xfrm>
          <a:prstGeom prst="rect">
            <a:avLst/>
          </a:prstGeom>
          <a:noFill/>
        </p:spPr>
        <p:txBody>
          <a:bodyPr wrap="square" rtlCol="0">
            <a:spAutoFit/>
          </a:bodyPr>
          <a:p>
            <a:pPr algn="just" fontAlgn="auto">
              <a:lnSpc>
                <a:spcPct val="150000"/>
              </a:lnSpc>
            </a:pPr>
            <a:r>
              <a:rPr lang="zh-CN" altLang="en-US" sz="1600" dirty="0">
                <a:solidFill>
                  <a:schemeClr val="tx1">
                    <a:lumMod val="75000"/>
                    <a:lumOff val="25000"/>
                  </a:schemeClr>
                </a:solidFill>
                <a:cs typeface="+mn-ea"/>
                <a:sym typeface="+mn-lt"/>
              </a:rPr>
              <a:t>从外部api上获取对应的音乐资源，</a:t>
            </a:r>
            <a:r>
              <a:rPr lang="zh-CN" altLang="en-US" sz="1600" dirty="0">
                <a:solidFill>
                  <a:schemeClr val="tx1">
                    <a:lumMod val="75000"/>
                    <a:lumOff val="25000"/>
                  </a:schemeClr>
                </a:solidFill>
                <a:cs typeface="+mn-ea"/>
                <a:sym typeface="+mn-lt"/>
              </a:rPr>
              <a:t>兼具播放器功能需求和歌词功能需求。</a:t>
            </a:r>
            <a:endParaRPr lang="zh-CN" altLang="en-US" sz="1600" dirty="0">
              <a:solidFill>
                <a:schemeClr val="tx1">
                  <a:lumMod val="75000"/>
                  <a:lumOff val="25000"/>
                </a:schemeClr>
              </a:solidFill>
              <a:cs typeface="+mn-ea"/>
              <a:sym typeface="+mn-lt"/>
            </a:endParaRPr>
          </a:p>
          <a:p>
            <a:pPr algn="just" fontAlgn="auto">
              <a:lnSpc>
                <a:spcPct val="150000"/>
              </a:lnSpc>
            </a:pPr>
            <a:r>
              <a:rPr lang="zh-CN" altLang="en-US" sz="1600" dirty="0">
                <a:solidFill>
                  <a:schemeClr val="tx1">
                    <a:lumMod val="75000"/>
                    <a:lumOff val="25000"/>
                  </a:schemeClr>
                </a:solidFill>
                <a:cs typeface="+mn-ea"/>
                <a:sym typeface="+mn-lt"/>
              </a:rPr>
              <a:t>拥有不同的播放模式；</a:t>
            </a:r>
            <a:endParaRPr lang="zh-CN" altLang="en-US" sz="1600" dirty="0">
              <a:solidFill>
                <a:schemeClr val="tx1">
                  <a:lumMod val="75000"/>
                  <a:lumOff val="25000"/>
                </a:schemeClr>
              </a:solidFill>
              <a:cs typeface="+mn-ea"/>
              <a:sym typeface="+mn-lt"/>
            </a:endParaRPr>
          </a:p>
          <a:p>
            <a:pPr algn="just" fontAlgn="auto">
              <a:lnSpc>
                <a:spcPct val="150000"/>
              </a:lnSpc>
            </a:pPr>
            <a:r>
              <a:rPr lang="zh-CN" altLang="en-US" sz="1600" dirty="0">
                <a:solidFill>
                  <a:schemeClr val="tx1">
                    <a:lumMod val="75000"/>
                    <a:lumOff val="25000"/>
                  </a:schemeClr>
                </a:solidFill>
                <a:cs typeface="+mn-ea"/>
                <a:sym typeface="+mn-lt"/>
              </a:rPr>
              <a:t>悬浮播放窗口功能需求。</a:t>
            </a:r>
            <a:endParaRPr lang="zh-CN" altLang="en-US" sz="1600" dirty="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793490" y="257810"/>
            <a:ext cx="409956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本系统的非功能需求</a:t>
            </a:r>
            <a:endParaRPr lang="zh-CN" altLang="en-US" sz="3200" dirty="0">
              <a:solidFill>
                <a:schemeClr val="tx1">
                  <a:lumMod val="75000"/>
                  <a:lumOff val="25000"/>
                </a:schemeClr>
              </a:solidFill>
              <a:cs typeface="+mn-ea"/>
              <a:sym typeface="+mn-lt"/>
            </a:endParaRPr>
          </a:p>
        </p:txBody>
      </p:sp>
      <p:cxnSp>
        <p:nvCxnSpPr>
          <p:cNvPr id="20" name="直接连接符 19"/>
          <p:cNvCxnSpPr/>
          <p:nvPr/>
        </p:nvCxnSpPr>
        <p:spPr>
          <a:xfrm>
            <a:off x="3921827" y="93997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1" name="圆角矩形 70"/>
          <p:cNvSpPr/>
          <p:nvPr/>
        </p:nvSpPr>
        <p:spPr>
          <a:xfrm>
            <a:off x="422275" y="4398645"/>
            <a:ext cx="2449195" cy="396875"/>
          </a:xfrm>
          <a:prstGeom prst="roundRect">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2400" dirty="0">
                <a:solidFill>
                  <a:schemeClr val="bg1"/>
                </a:solidFill>
                <a:cs typeface="+mn-ea"/>
                <a:sym typeface="+mn-lt"/>
              </a:rPr>
              <a:t>保密性需求</a:t>
            </a:r>
            <a:endParaRPr lang="en-US" altLang="zh-CN" sz="2400" dirty="0">
              <a:solidFill>
                <a:schemeClr val="bg1"/>
              </a:solidFill>
              <a:cs typeface="+mn-ea"/>
              <a:sym typeface="+mn-lt"/>
            </a:endParaRPr>
          </a:p>
        </p:txBody>
      </p:sp>
      <p:sp>
        <p:nvSpPr>
          <p:cNvPr id="72" name="圆角矩形 71"/>
          <p:cNvSpPr/>
          <p:nvPr/>
        </p:nvSpPr>
        <p:spPr>
          <a:xfrm>
            <a:off x="422275" y="1245870"/>
            <a:ext cx="2021840" cy="396875"/>
          </a:xfrm>
          <a:prstGeom prst="roundRect">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2400" dirty="0">
                <a:solidFill>
                  <a:schemeClr val="bg1"/>
                </a:solidFill>
                <a:cs typeface="+mn-ea"/>
                <a:sym typeface="+mn-lt"/>
              </a:rPr>
              <a:t>适应性需求</a:t>
            </a:r>
            <a:endParaRPr lang="en-US" altLang="zh-CN" sz="2400" dirty="0">
              <a:solidFill>
                <a:schemeClr val="bg1"/>
              </a:solidFill>
              <a:cs typeface="+mn-ea"/>
              <a:sym typeface="+mn-lt"/>
            </a:endParaRPr>
          </a:p>
        </p:txBody>
      </p:sp>
      <p:sp>
        <p:nvSpPr>
          <p:cNvPr id="73" name="圆角矩形 72"/>
          <p:cNvSpPr/>
          <p:nvPr/>
        </p:nvSpPr>
        <p:spPr>
          <a:xfrm>
            <a:off x="6461760" y="939800"/>
            <a:ext cx="3695065" cy="396875"/>
          </a:xfrm>
          <a:prstGeom prst="roundRect">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2400" dirty="0">
                <a:solidFill>
                  <a:schemeClr val="bg1"/>
                </a:solidFill>
                <a:cs typeface="+mn-ea"/>
                <a:sym typeface="+mn-lt"/>
              </a:rPr>
              <a:t>保密性和私密性需求</a:t>
            </a:r>
            <a:endParaRPr lang="en-US" altLang="zh-CN" sz="2400" dirty="0">
              <a:solidFill>
                <a:schemeClr val="bg1"/>
              </a:solidFill>
              <a:cs typeface="+mn-ea"/>
              <a:sym typeface="+mn-lt"/>
            </a:endParaRPr>
          </a:p>
        </p:txBody>
      </p:sp>
      <p:sp>
        <p:nvSpPr>
          <p:cNvPr id="74" name="文本框 73"/>
          <p:cNvSpPr txBox="1"/>
          <p:nvPr/>
        </p:nvSpPr>
        <p:spPr>
          <a:xfrm>
            <a:off x="422275" y="4864100"/>
            <a:ext cx="11515090" cy="1568450"/>
          </a:xfrm>
          <a:prstGeom prst="rect">
            <a:avLst/>
          </a:prstGeom>
          <a:noFill/>
        </p:spPr>
        <p:txBody>
          <a:bodyPr wrap="square" rtlCol="0">
            <a:spAutoFit/>
          </a:bodyPr>
          <a:lstStyle/>
          <a:p>
            <a:pPr algn="just" fontAlgn="auto">
              <a:lnSpc>
                <a:spcPct val="150000"/>
              </a:lnSpc>
            </a:pPr>
            <a:r>
              <a:rPr lang="en-US" altLang="zh-CN" sz="1600" dirty="0">
                <a:solidFill>
                  <a:schemeClr val="tx1">
                    <a:lumMod val="75000"/>
                    <a:lumOff val="25000"/>
                  </a:schemeClr>
                </a:solidFill>
                <a:cs typeface="+mn-ea"/>
                <a:sym typeface="+mn-lt"/>
              </a:rPr>
              <a:t>解决了用户丢失密码而无法处理的情况</a:t>
            </a:r>
            <a:r>
              <a:rPr lang="zh-CN" altLang="en-US" sz="1600" dirty="0">
                <a:solidFill>
                  <a:schemeClr val="tx1">
                    <a:lumMod val="75000"/>
                    <a:lumOff val="25000"/>
                  </a:schemeClr>
                </a:solidFill>
                <a:cs typeface="+mn-ea"/>
                <a:sym typeface="+mn-lt"/>
              </a:rPr>
              <a:t>：</a:t>
            </a:r>
            <a:r>
              <a:rPr lang="en-US" altLang="zh-CN" sz="1600" dirty="0">
                <a:solidFill>
                  <a:schemeClr val="tx1">
                    <a:lumMod val="75000"/>
                    <a:lumOff val="25000"/>
                  </a:schemeClr>
                </a:solidFill>
                <a:cs typeface="+mn-ea"/>
                <a:sym typeface="+mn-lt"/>
              </a:rPr>
              <a:t>在用户登录的时候，如果账号或密码无效的情况下，提供一个密码找回功能，系统通过之前的认证或用户提供的途径允许用户修改密码；</a:t>
            </a:r>
            <a:endParaRPr lang="en-US" altLang="zh-CN" sz="1600" dirty="0">
              <a:solidFill>
                <a:schemeClr val="tx1">
                  <a:lumMod val="75000"/>
                  <a:lumOff val="25000"/>
                </a:schemeClr>
              </a:solidFill>
              <a:cs typeface="+mn-ea"/>
              <a:sym typeface="+mn-lt"/>
            </a:endParaRPr>
          </a:p>
          <a:p>
            <a:pPr algn="just" fontAlgn="auto">
              <a:lnSpc>
                <a:spcPct val="150000"/>
              </a:lnSpc>
            </a:pPr>
            <a:r>
              <a:rPr lang="en-US" altLang="zh-CN" sz="1600" dirty="0">
                <a:solidFill>
                  <a:schemeClr val="tx1">
                    <a:lumMod val="75000"/>
                    <a:lumOff val="25000"/>
                  </a:schemeClr>
                </a:solidFill>
                <a:cs typeface="+mn-ea"/>
                <a:sym typeface="+mn-lt"/>
              </a:rPr>
              <a:t>在其他音乐api上登录账号时，不会将密码存储到对应的数据库中，只是通过调用其他音乐api的登录界面完成数据的获取，并非信息的盗用。我们不会保存对应api的密码，因此能否实现快捷登录凭借于其他音乐api是否支持此功能。</a:t>
            </a:r>
            <a:endParaRPr lang="en-US" altLang="zh-CN" sz="1600" dirty="0">
              <a:solidFill>
                <a:schemeClr val="tx1">
                  <a:lumMod val="75000"/>
                  <a:lumOff val="25000"/>
                </a:schemeClr>
              </a:solidFill>
              <a:cs typeface="+mn-ea"/>
              <a:sym typeface="+mn-lt"/>
            </a:endParaRPr>
          </a:p>
        </p:txBody>
      </p:sp>
      <p:sp>
        <p:nvSpPr>
          <p:cNvPr id="75" name="文本框 74"/>
          <p:cNvSpPr txBox="1"/>
          <p:nvPr/>
        </p:nvSpPr>
        <p:spPr>
          <a:xfrm>
            <a:off x="422275" y="1782445"/>
            <a:ext cx="5617845" cy="1938020"/>
          </a:xfrm>
          <a:prstGeom prst="rect">
            <a:avLst/>
          </a:prstGeom>
          <a:noFill/>
        </p:spPr>
        <p:txBody>
          <a:bodyPr wrap="square" rtlCol="0">
            <a:spAutoFit/>
          </a:bodyPr>
          <a:lstStyle/>
          <a:p>
            <a:pPr algn="just" fontAlgn="auto">
              <a:lnSpc>
                <a:spcPct val="150000"/>
              </a:lnSpc>
            </a:pPr>
            <a:r>
              <a:rPr lang="en-US" altLang="zh-CN" sz="1600" dirty="0">
                <a:solidFill>
                  <a:schemeClr val="tx1">
                    <a:lumMod val="75000"/>
                    <a:lumOff val="25000"/>
                  </a:schemeClr>
                </a:solidFill>
                <a:cs typeface="+mn-ea"/>
                <a:sym typeface="+mn-lt"/>
              </a:rPr>
              <a:t>总体app的实现基于各种音乐api，一旦产生侵权问题。为避免产生违法行为，本系统仅供学习与交流不做商用。并且api接口存在生命周期，一旦无法使用，本app对于这方面的资源合并将会减少，因此需要一定的运维成本去关注和增删音乐api接口，方便于用户的使用</a:t>
            </a:r>
            <a:r>
              <a:rPr lang="zh-CN" altLang="en-US" sz="1600" dirty="0">
                <a:solidFill>
                  <a:schemeClr val="tx1">
                    <a:lumMod val="75000"/>
                    <a:lumOff val="25000"/>
                  </a:schemeClr>
                </a:solidFill>
                <a:cs typeface="+mn-ea"/>
                <a:sym typeface="+mn-lt"/>
              </a:rPr>
              <a:t>。</a:t>
            </a:r>
            <a:endParaRPr lang="zh-CN" altLang="en-US" sz="1600" dirty="0">
              <a:solidFill>
                <a:schemeClr val="tx1">
                  <a:lumMod val="75000"/>
                  <a:lumOff val="25000"/>
                </a:schemeClr>
              </a:solidFill>
              <a:cs typeface="+mn-ea"/>
              <a:sym typeface="+mn-lt"/>
            </a:endParaRPr>
          </a:p>
        </p:txBody>
      </p:sp>
      <p:sp>
        <p:nvSpPr>
          <p:cNvPr id="76" name="文本框 75"/>
          <p:cNvSpPr txBox="1"/>
          <p:nvPr/>
        </p:nvSpPr>
        <p:spPr>
          <a:xfrm>
            <a:off x="6461760" y="1450975"/>
            <a:ext cx="5818505" cy="3415030"/>
          </a:xfrm>
          <a:prstGeom prst="rect">
            <a:avLst/>
          </a:prstGeom>
          <a:noFill/>
        </p:spPr>
        <p:txBody>
          <a:bodyPr wrap="square" rtlCol="0">
            <a:spAutoFit/>
          </a:bodyPr>
          <a:lstStyle/>
          <a:p>
            <a:pPr algn="l" fontAlgn="auto">
              <a:lnSpc>
                <a:spcPct val="150000"/>
              </a:lnSpc>
            </a:pPr>
            <a:r>
              <a:rPr lang="en-US" altLang="zh-CN" sz="1600" dirty="0">
                <a:solidFill>
                  <a:schemeClr val="tx1">
                    <a:lumMod val="75000"/>
                    <a:lumOff val="25000"/>
                  </a:schemeClr>
                </a:solidFill>
                <a:cs typeface="+mn-ea"/>
                <a:sym typeface="+mn-lt"/>
              </a:rPr>
              <a:t>基本要求</a:t>
            </a:r>
            <a:endParaRPr lang="en-US" altLang="zh-CN" sz="1600" dirty="0">
              <a:solidFill>
                <a:schemeClr val="tx1">
                  <a:lumMod val="75000"/>
                  <a:lumOff val="25000"/>
                </a:schemeClr>
              </a:solidFill>
              <a:cs typeface="+mn-ea"/>
              <a:sym typeface="+mn-lt"/>
            </a:endParaRPr>
          </a:p>
          <a:p>
            <a:pPr algn="l" fontAlgn="auto">
              <a:lnSpc>
                <a:spcPct val="150000"/>
              </a:lnSpc>
            </a:pPr>
            <a:r>
              <a:rPr lang="en-US" altLang="zh-CN" sz="1600" dirty="0">
                <a:solidFill>
                  <a:schemeClr val="tx1">
                    <a:lumMod val="75000"/>
                    <a:lumOff val="25000"/>
                  </a:schemeClr>
                </a:solidFill>
                <a:cs typeface="+mn-ea"/>
                <a:sym typeface="+mn-lt"/>
              </a:rPr>
              <a:t>·不使用明文存储用户密码</a:t>
            </a:r>
            <a:endParaRPr lang="en-US" altLang="zh-CN" sz="1600" dirty="0">
              <a:solidFill>
                <a:schemeClr val="tx1">
                  <a:lumMod val="75000"/>
                  <a:lumOff val="25000"/>
                </a:schemeClr>
              </a:solidFill>
              <a:cs typeface="+mn-ea"/>
              <a:sym typeface="+mn-lt"/>
            </a:endParaRPr>
          </a:p>
          <a:p>
            <a:pPr algn="l" fontAlgn="auto">
              <a:lnSpc>
                <a:spcPct val="150000"/>
              </a:lnSpc>
            </a:pPr>
            <a:r>
              <a:rPr lang="en-US" altLang="zh-CN" sz="1600" dirty="0">
                <a:solidFill>
                  <a:schemeClr val="tx1">
                    <a:lumMod val="75000"/>
                    <a:lumOff val="25000"/>
                  </a:schemeClr>
                </a:solidFill>
                <a:cs typeface="+mn-ea"/>
                <a:sym typeface="+mn-lt"/>
              </a:rPr>
              <a:t>·外部api调用数据不存储在服务器，存储在本地</a:t>
            </a:r>
            <a:endParaRPr lang="en-US" altLang="zh-CN" sz="1600" dirty="0">
              <a:solidFill>
                <a:schemeClr val="tx1">
                  <a:lumMod val="75000"/>
                  <a:lumOff val="25000"/>
                </a:schemeClr>
              </a:solidFill>
              <a:cs typeface="+mn-ea"/>
              <a:sym typeface="+mn-lt"/>
            </a:endParaRPr>
          </a:p>
          <a:p>
            <a:pPr algn="l" fontAlgn="auto">
              <a:lnSpc>
                <a:spcPct val="150000"/>
              </a:lnSpc>
            </a:pPr>
            <a:r>
              <a:rPr lang="en-US" altLang="zh-CN" sz="1600" dirty="0">
                <a:solidFill>
                  <a:schemeClr val="tx1">
                    <a:lumMod val="75000"/>
                    <a:lumOff val="25000"/>
                  </a:schemeClr>
                </a:solidFill>
                <a:cs typeface="+mn-ea"/>
                <a:sym typeface="+mn-lt"/>
              </a:rPr>
              <a:t>必须遵守的保密性/私密性政策</a:t>
            </a:r>
            <a:endParaRPr lang="en-US" altLang="zh-CN" sz="1600" dirty="0">
              <a:solidFill>
                <a:schemeClr val="tx1">
                  <a:lumMod val="75000"/>
                  <a:lumOff val="25000"/>
                </a:schemeClr>
              </a:solidFill>
              <a:cs typeface="+mn-ea"/>
              <a:sym typeface="+mn-lt"/>
            </a:endParaRPr>
          </a:p>
          <a:p>
            <a:pPr algn="l" fontAlgn="auto">
              <a:lnSpc>
                <a:spcPct val="150000"/>
              </a:lnSpc>
            </a:pPr>
            <a:r>
              <a:rPr lang="en-US" altLang="zh-CN" sz="1600" dirty="0">
                <a:solidFill>
                  <a:schemeClr val="tx1">
                    <a:lumMod val="75000"/>
                    <a:lumOff val="25000"/>
                  </a:schemeClr>
                </a:solidFill>
                <a:cs typeface="+mn-ea"/>
                <a:sym typeface="+mn-lt"/>
              </a:rPr>
              <a:t>·《信息安全技术网络安全等级保护基本要求》</a:t>
            </a:r>
            <a:endParaRPr lang="en-US" altLang="zh-CN" sz="1600" dirty="0">
              <a:solidFill>
                <a:schemeClr val="tx1">
                  <a:lumMod val="75000"/>
                  <a:lumOff val="25000"/>
                </a:schemeClr>
              </a:solidFill>
              <a:cs typeface="+mn-ea"/>
              <a:sym typeface="+mn-lt"/>
            </a:endParaRPr>
          </a:p>
          <a:p>
            <a:pPr algn="l" fontAlgn="auto">
              <a:lnSpc>
                <a:spcPct val="150000"/>
              </a:lnSpc>
            </a:pPr>
            <a:r>
              <a:rPr lang="en-US" altLang="zh-CN" sz="1600" dirty="0">
                <a:solidFill>
                  <a:schemeClr val="tx1">
                    <a:lumMod val="75000"/>
                    <a:lumOff val="25000"/>
                  </a:schemeClr>
                </a:solidFill>
                <a:cs typeface="+mn-ea"/>
                <a:sym typeface="+mn-lt"/>
              </a:rPr>
              <a:t>·《信息安全技术网络安全等级保护测评要求》</a:t>
            </a:r>
            <a:endParaRPr lang="en-US" altLang="zh-CN" sz="1600" dirty="0">
              <a:solidFill>
                <a:schemeClr val="tx1">
                  <a:lumMod val="75000"/>
                  <a:lumOff val="25000"/>
                </a:schemeClr>
              </a:solidFill>
              <a:cs typeface="+mn-ea"/>
              <a:sym typeface="+mn-lt"/>
            </a:endParaRPr>
          </a:p>
          <a:p>
            <a:pPr algn="l" fontAlgn="auto">
              <a:lnSpc>
                <a:spcPct val="150000"/>
              </a:lnSpc>
            </a:pPr>
            <a:r>
              <a:rPr lang="en-US" altLang="zh-CN" sz="1600" dirty="0">
                <a:solidFill>
                  <a:schemeClr val="tx1">
                    <a:lumMod val="75000"/>
                    <a:lumOff val="25000"/>
                  </a:schemeClr>
                </a:solidFill>
                <a:cs typeface="+mn-ea"/>
                <a:sym typeface="+mn-lt"/>
              </a:rPr>
              <a:t>·《信息安全技术网络安全等级保护安全设计技术要求》</a:t>
            </a:r>
            <a:endParaRPr lang="en-US" altLang="zh-CN" sz="1600" dirty="0">
              <a:solidFill>
                <a:schemeClr val="tx1">
                  <a:lumMod val="75000"/>
                  <a:lumOff val="25000"/>
                </a:schemeClr>
              </a:solidFill>
              <a:cs typeface="+mn-ea"/>
              <a:sym typeface="+mn-lt"/>
            </a:endParaRPr>
          </a:p>
          <a:p>
            <a:pPr algn="l" fontAlgn="auto">
              <a:lnSpc>
                <a:spcPct val="150000"/>
              </a:lnSpc>
            </a:pPr>
            <a:r>
              <a:rPr lang="en-US" altLang="zh-CN" sz="1600" dirty="0">
                <a:solidFill>
                  <a:schemeClr val="tx1">
                    <a:lumMod val="75000"/>
                    <a:lumOff val="25000"/>
                  </a:schemeClr>
                </a:solidFill>
                <a:cs typeface="+mn-ea"/>
                <a:sym typeface="+mn-lt"/>
              </a:rPr>
              <a:t>·《App违法违规收集使用个人信息行为认定方法》</a:t>
            </a:r>
            <a:endParaRPr lang="en-US" altLang="zh-CN" sz="1600" dirty="0">
              <a:solidFill>
                <a:schemeClr val="tx1">
                  <a:lumMod val="75000"/>
                  <a:lumOff val="25000"/>
                </a:schemeClr>
              </a:solidFill>
              <a:cs typeface="+mn-ea"/>
              <a:sym typeface="+mn-lt"/>
            </a:endParaRPr>
          </a:p>
          <a:p>
            <a:pPr algn="l" fontAlgn="auto">
              <a:lnSpc>
                <a:spcPct val="150000"/>
              </a:lnSpc>
            </a:pPr>
            <a:r>
              <a:rPr lang="en-US" altLang="zh-CN" sz="1600" dirty="0">
                <a:solidFill>
                  <a:schemeClr val="tx1">
                    <a:lumMod val="75000"/>
                    <a:lumOff val="25000"/>
                  </a:schemeClr>
                </a:solidFill>
                <a:cs typeface="+mn-ea"/>
                <a:sym typeface="+mn-lt"/>
              </a:rPr>
              <a:t>·《App违法违规收集使用个人信息自评估指南》</a:t>
            </a:r>
            <a:endParaRPr lang="en-US" altLang="zh-CN" sz="1600" dirty="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962527" y="883919"/>
            <a:ext cx="1592179" cy="1592179"/>
          </a:xfrm>
          <a:prstGeom prst="ellipse">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800" dirty="0">
                <a:solidFill>
                  <a:schemeClr val="bg1"/>
                </a:solidFill>
                <a:latin typeface="Agency FB" panose="020B0503020202020204" pitchFamily="34" charset="0"/>
                <a:cs typeface="+mn-ea"/>
                <a:sym typeface="+mn-lt"/>
              </a:rPr>
              <a:t>3</a:t>
            </a:r>
            <a:endParaRPr lang="en-US" sz="13800" dirty="0">
              <a:solidFill>
                <a:schemeClr val="bg1"/>
              </a:solidFill>
              <a:latin typeface="Agency FB" panose="020B0503020202020204" pitchFamily="34" charset="0"/>
              <a:cs typeface="+mn-ea"/>
              <a:sym typeface="+mn-lt"/>
            </a:endParaRPr>
          </a:p>
        </p:txBody>
      </p:sp>
      <p:sp>
        <p:nvSpPr>
          <p:cNvPr id="3" name="文本框 2"/>
          <p:cNvSpPr txBox="1"/>
          <p:nvPr/>
        </p:nvSpPr>
        <p:spPr>
          <a:xfrm>
            <a:off x="962660" y="2788920"/>
            <a:ext cx="5076825" cy="706755"/>
          </a:xfrm>
          <a:prstGeom prst="rect">
            <a:avLst/>
          </a:prstGeom>
          <a:noFill/>
        </p:spPr>
        <p:txBody>
          <a:bodyPr wrap="square" rtlCol="0">
            <a:spAutoFit/>
          </a:bodyPr>
          <a:lstStyle/>
          <a:p>
            <a:r>
              <a:rPr lang="zh-CN" altLang="en-US" sz="4000" dirty="0">
                <a:solidFill>
                  <a:schemeClr val="tx1">
                    <a:lumMod val="75000"/>
                    <a:lumOff val="25000"/>
                  </a:schemeClr>
                </a:solidFill>
                <a:cs typeface="+mn-ea"/>
                <a:sym typeface="+mn-lt"/>
              </a:rPr>
              <a:t>分析建模与规格说明</a:t>
            </a:r>
            <a:r>
              <a:rPr lang="en-US" altLang="zh-CN" sz="1200" dirty="0">
                <a:solidFill>
                  <a:schemeClr val="tx1">
                    <a:lumMod val="75000"/>
                    <a:lumOff val="25000"/>
                  </a:schemeClr>
                </a:solidFill>
                <a:cs typeface="+mn-ea"/>
                <a:sym typeface="+mn-lt"/>
              </a:rPr>
              <a:t>[12]</a:t>
            </a:r>
            <a:endParaRPr lang="en-US" altLang="zh-CN" sz="1200" dirty="0">
              <a:solidFill>
                <a:schemeClr val="tx1">
                  <a:lumMod val="75000"/>
                  <a:lumOff val="25000"/>
                </a:schemeClr>
              </a:solidFill>
              <a:cs typeface="+mn-ea"/>
              <a:sym typeface="+mn-lt"/>
            </a:endParaRPr>
          </a:p>
        </p:txBody>
      </p:sp>
      <p:cxnSp>
        <p:nvCxnSpPr>
          <p:cNvPr id="4" name="直接连接符 3"/>
          <p:cNvCxnSpPr/>
          <p:nvPr/>
        </p:nvCxnSpPr>
        <p:spPr>
          <a:xfrm>
            <a:off x="1036269" y="3613067"/>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962527" y="3809628"/>
            <a:ext cx="5277825" cy="829945"/>
          </a:xfrm>
          <a:prstGeom prst="rect">
            <a:avLst/>
          </a:prstGeom>
          <a:noFill/>
        </p:spPr>
        <p:txBody>
          <a:bodyPr wrap="square" rtlCol="0">
            <a:spAutoFit/>
          </a:bodyPr>
          <a:lstStyle/>
          <a:p>
            <a:r>
              <a:rPr lang="zh-CN" sz="1600" dirty="0">
                <a:solidFill>
                  <a:schemeClr val="tx1">
                    <a:lumMod val="50000"/>
                    <a:lumOff val="50000"/>
                  </a:schemeClr>
                </a:solidFill>
                <a:cs typeface="+mn-ea"/>
                <a:sym typeface="+mn-lt"/>
              </a:rPr>
              <a:t>确定小组总分工，确定阶段里程碑，指定工作流程。预估每项任务完成时间，依据小组总分工分配任务，根据小组成员分配的任务将会贯穿项目始终。</a:t>
            </a:r>
            <a:endParaRPr lang="en-US" altLang="zh-CN" sz="1600" dirty="0">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757295" y="164465"/>
            <a:ext cx="626491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软件系统总体功能/对象结构</a:t>
            </a:r>
            <a:endParaRPr lang="zh-CN" altLang="en-US" sz="3200" dirty="0">
              <a:solidFill>
                <a:schemeClr val="tx1">
                  <a:lumMod val="75000"/>
                  <a:lumOff val="25000"/>
                </a:schemeClr>
              </a:solidFill>
              <a:cs typeface="+mn-ea"/>
              <a:sym typeface="+mn-lt"/>
            </a:endParaRPr>
          </a:p>
        </p:txBody>
      </p:sp>
      <p:cxnSp>
        <p:nvCxnSpPr>
          <p:cNvPr id="20" name="直接连接符 19"/>
          <p:cNvCxnSpPr/>
          <p:nvPr/>
        </p:nvCxnSpPr>
        <p:spPr>
          <a:xfrm>
            <a:off x="3885632" y="846628"/>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0" y="2421890"/>
            <a:ext cx="4181475" cy="3784600"/>
          </a:xfrm>
          <a:prstGeom prst="rect">
            <a:avLst/>
          </a:prstGeom>
          <a:noFill/>
        </p:spPr>
        <p:txBody>
          <a:bodyPr wrap="square" rtlCol="0" anchor="t">
            <a:spAutoFit/>
          </a:bodyPr>
          <a:p>
            <a:pPr fontAlgn="auto">
              <a:lnSpc>
                <a:spcPct val="150000"/>
              </a:lnSpc>
              <a:buClrTx/>
              <a:buSzTx/>
              <a:buNone/>
            </a:pPr>
            <a:r>
              <a:rPr lang="zh-CN" altLang="en-US" sz="1600" dirty="0">
                <a:solidFill>
                  <a:schemeClr val="tx1">
                    <a:lumMod val="75000"/>
                    <a:lumOff val="25000"/>
                  </a:schemeClr>
                </a:solidFill>
                <a:cs typeface="+mn-ea"/>
                <a:sym typeface="+mn-lt"/>
              </a:rPr>
              <a:t>本地层面：搜索记录和搜索信息都跟我们本地相关，搜索信息可能要偏向网络层次的信息获取，此处的意思是以本地功能的方式划分在本地层次；</a:t>
            </a:r>
            <a:endParaRPr lang="zh-CN" altLang="en-US" sz="1600" dirty="0">
              <a:solidFill>
                <a:schemeClr val="tx1">
                  <a:lumMod val="75000"/>
                  <a:lumOff val="25000"/>
                </a:schemeClr>
              </a:solidFill>
              <a:cs typeface="+mn-ea"/>
              <a:sym typeface="+mn-lt"/>
            </a:endParaRPr>
          </a:p>
          <a:p>
            <a:pPr fontAlgn="auto">
              <a:lnSpc>
                <a:spcPct val="150000"/>
              </a:lnSpc>
              <a:buClrTx/>
              <a:buSzTx/>
              <a:buNone/>
            </a:pPr>
            <a:r>
              <a:rPr lang="zh-CN" altLang="en-US" sz="1600" dirty="0">
                <a:solidFill>
                  <a:schemeClr val="tx1">
                    <a:lumMod val="75000"/>
                    <a:lumOff val="25000"/>
                  </a:schemeClr>
                </a:solidFill>
                <a:cs typeface="+mn-ea"/>
                <a:sym typeface="+mn-lt"/>
              </a:rPr>
              <a:t>网络层面：我们的推荐模块中存储着榜单信息以及热度信息，方便后续的排列，歌单中包括外部的歌单以及播放列表信息；</a:t>
            </a:r>
            <a:endParaRPr lang="zh-CN" altLang="en-US" sz="1600" dirty="0">
              <a:solidFill>
                <a:schemeClr val="tx1">
                  <a:lumMod val="75000"/>
                  <a:lumOff val="25000"/>
                </a:schemeClr>
              </a:solidFill>
              <a:cs typeface="+mn-ea"/>
              <a:sym typeface="+mn-lt"/>
            </a:endParaRPr>
          </a:p>
          <a:p>
            <a:pPr fontAlgn="auto">
              <a:lnSpc>
                <a:spcPct val="150000"/>
              </a:lnSpc>
              <a:buClrTx/>
              <a:buSzTx/>
              <a:buNone/>
            </a:pPr>
            <a:r>
              <a:rPr lang="zh-CN" altLang="en-US" sz="1600" dirty="0">
                <a:solidFill>
                  <a:schemeClr val="tx1">
                    <a:lumMod val="75000"/>
                    <a:lumOff val="25000"/>
                  </a:schemeClr>
                </a:solidFill>
                <a:cs typeface="+mn-ea"/>
                <a:sym typeface="+mn-lt"/>
              </a:rPr>
              <a:t>数据库层面：用户存储在本地，可以调用用户自建歌单，也可以通过本地用户绑定外部音乐平台的账户来使用其他平台的资源。</a:t>
            </a:r>
            <a:endParaRPr lang="zh-CN" altLang="en-US" sz="1600" dirty="0">
              <a:solidFill>
                <a:schemeClr val="tx1">
                  <a:lumMod val="75000"/>
                  <a:lumOff val="25000"/>
                </a:schemeClr>
              </a:solidFill>
              <a:cs typeface="+mn-ea"/>
              <a:sym typeface="+mn-lt"/>
            </a:endParaRPr>
          </a:p>
        </p:txBody>
      </p:sp>
      <p:pic>
        <p:nvPicPr>
          <p:cNvPr id="3" name="图片 2"/>
          <p:cNvPicPr>
            <a:picLocks noChangeAspect="1"/>
          </p:cNvPicPr>
          <p:nvPr/>
        </p:nvPicPr>
        <p:blipFill>
          <a:blip r:embed="rId1"/>
          <a:stretch>
            <a:fillRect/>
          </a:stretch>
        </p:blipFill>
        <p:spPr>
          <a:xfrm>
            <a:off x="4181475" y="1985645"/>
            <a:ext cx="7580630" cy="366839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672840" y="182638"/>
            <a:ext cx="3718560" cy="583565"/>
          </a:xfrm>
          <a:prstGeom prst="rect">
            <a:avLst/>
          </a:prstGeom>
          <a:noFill/>
        </p:spPr>
        <p:txBody>
          <a:bodyPr wrap="square" rtlCol="0">
            <a:spAutoFit/>
          </a:bodyPr>
          <a:lstStyle/>
          <a:p>
            <a:r>
              <a:rPr lang="en-US" altLang="zh-CN" sz="3200" dirty="0">
                <a:solidFill>
                  <a:schemeClr val="tx1">
                    <a:lumMod val="75000"/>
                    <a:lumOff val="25000"/>
                  </a:schemeClr>
                </a:solidFill>
                <a:cs typeface="+mn-ea"/>
                <a:sym typeface="+mn-lt"/>
              </a:rPr>
              <a:t>E-R</a:t>
            </a:r>
            <a:r>
              <a:rPr lang="zh-CN" altLang="en-US" sz="3200" dirty="0">
                <a:solidFill>
                  <a:schemeClr val="tx1">
                    <a:lumMod val="75000"/>
                    <a:lumOff val="25000"/>
                  </a:schemeClr>
                </a:solidFill>
                <a:cs typeface="+mn-ea"/>
                <a:sym typeface="+mn-lt"/>
              </a:rPr>
              <a:t>图</a:t>
            </a:r>
            <a:endParaRPr lang="zh-CN" altLang="en-US" sz="3200" dirty="0">
              <a:solidFill>
                <a:schemeClr val="tx1">
                  <a:lumMod val="75000"/>
                  <a:lumOff val="25000"/>
                </a:schemeClr>
              </a:solidFill>
              <a:cs typeface="+mn-ea"/>
              <a:sym typeface="+mn-lt"/>
            </a:endParaRPr>
          </a:p>
        </p:txBody>
      </p:sp>
      <p:cxnSp>
        <p:nvCxnSpPr>
          <p:cNvPr id="20" name="直接连接符 19"/>
          <p:cNvCxnSpPr/>
          <p:nvPr/>
        </p:nvCxnSpPr>
        <p:spPr>
          <a:xfrm>
            <a:off x="3801177" y="86504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图片 -2147482588"/>
          <p:cNvPicPr>
            <a:picLocks noChangeAspect="1"/>
          </p:cNvPicPr>
          <p:nvPr/>
        </p:nvPicPr>
        <p:blipFill>
          <a:blip r:embed="rId1"/>
          <a:stretch>
            <a:fillRect/>
          </a:stretch>
        </p:blipFill>
        <p:spPr>
          <a:xfrm>
            <a:off x="1790700" y="1181735"/>
            <a:ext cx="9920605" cy="548132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628900" y="900188"/>
            <a:ext cx="3718560" cy="583565"/>
          </a:xfrm>
          <a:prstGeom prst="rect">
            <a:avLst/>
          </a:prstGeom>
          <a:noFill/>
        </p:spPr>
        <p:txBody>
          <a:bodyPr wrap="square" rtlCol="0">
            <a:spAutoFit/>
          </a:bodyPr>
          <a:lstStyle/>
          <a:p>
            <a:r>
              <a:rPr lang="zh-CN" sz="3200" dirty="0">
                <a:solidFill>
                  <a:schemeClr val="tx1">
                    <a:lumMod val="75000"/>
                    <a:lumOff val="25000"/>
                  </a:schemeClr>
                </a:solidFill>
                <a:cs typeface="+mn-ea"/>
                <a:sym typeface="+mn-lt"/>
              </a:rPr>
              <a:t>功能图</a:t>
            </a:r>
            <a:endParaRPr lang="zh-CN" sz="3200" dirty="0">
              <a:solidFill>
                <a:schemeClr val="tx1">
                  <a:lumMod val="75000"/>
                  <a:lumOff val="25000"/>
                </a:schemeClr>
              </a:solidFill>
              <a:cs typeface="+mn-ea"/>
              <a:sym typeface="+mn-lt"/>
            </a:endParaRPr>
          </a:p>
        </p:txBody>
      </p:sp>
      <p:cxnSp>
        <p:nvCxnSpPr>
          <p:cNvPr id="20" name="直接连接符 19"/>
          <p:cNvCxnSpPr/>
          <p:nvPr/>
        </p:nvCxnSpPr>
        <p:spPr>
          <a:xfrm>
            <a:off x="2757237" y="158259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7294880" y="500380"/>
            <a:ext cx="3718560" cy="6082665"/>
          </a:xfrm>
          <a:prstGeom prst="rect">
            <a:avLst/>
          </a:prstGeom>
          <a:noFill/>
          <a:ln w="9525">
            <a:noFill/>
          </a:ln>
        </p:spPr>
      </p:pic>
      <p:sp>
        <p:nvSpPr>
          <p:cNvPr id="100" name="文本框 99"/>
          <p:cNvSpPr txBox="1"/>
          <p:nvPr/>
        </p:nvSpPr>
        <p:spPr>
          <a:xfrm>
            <a:off x="257175" y="2164080"/>
            <a:ext cx="6710680" cy="4523105"/>
          </a:xfrm>
          <a:prstGeom prst="rect">
            <a:avLst/>
          </a:prstGeom>
          <a:noFill/>
          <a:ln w="9525">
            <a:noFill/>
          </a:ln>
        </p:spPr>
        <p:txBody>
          <a:bodyPr wrap="square">
            <a:spAutoFit/>
          </a:bodyPr>
          <a:p>
            <a:pPr algn="l">
              <a:lnSpc>
                <a:spcPct val="150000"/>
              </a:lnSpc>
              <a:buClrTx/>
              <a:buSzTx/>
              <a:buNone/>
            </a:pPr>
            <a:r>
              <a:rPr lang="zh-CN" altLang="en-US" sz="1600" b="0" dirty="0">
                <a:solidFill>
                  <a:schemeClr val="tx1">
                    <a:lumMod val="75000"/>
                    <a:lumOff val="25000"/>
                  </a:schemeClr>
                </a:solidFill>
                <a:cs typeface="+mn-ea"/>
              </a:rPr>
              <a:t>幻听音乐app具备5大子系统模块，分别是用户，推荐，搜索，歌单以及播放器。用户子系统，用户子系统由本地用户信息和外部账号平台构成，外部账号平台的歌单以及外部账号的歌单信息和外部api的音乐资源库，也会在手机内部的音乐资源中调用出本地的歌单以及信息；推荐子系统，它拥有榜单信息以及推荐歌单信息方便排序每日的推荐音乐歌单和音乐排行榜，而歌单子系统中可以获取外部网络给予的资源库和播放列表，通过外部的分类调用，我们还可以管理我们内部自己创建的歌单；搜索子系统，</a:t>
            </a:r>
            <a:r>
              <a:rPr lang="zh-CN" altLang="en-US" sz="1600" dirty="0">
                <a:solidFill>
                  <a:schemeClr val="tx1">
                    <a:lumMod val="75000"/>
                    <a:lumOff val="25000"/>
                  </a:schemeClr>
                </a:solidFill>
                <a:cs typeface="+mn-ea"/>
                <a:sym typeface="+mn-ea"/>
              </a:rPr>
              <a:t>搜索子系统要能通过不同的api搜索到对应的音乐资源并且会保留搜索历史记录，搜索结果以歌曲，歌手和歌单多方面呈现；</a:t>
            </a:r>
            <a:endParaRPr lang="zh-CN" altLang="en-US" sz="1600" b="0" dirty="0">
              <a:solidFill>
                <a:schemeClr val="tx1">
                  <a:lumMod val="75000"/>
                  <a:lumOff val="25000"/>
                </a:schemeClr>
              </a:solidFill>
              <a:cs typeface="+mn-ea"/>
            </a:endParaRPr>
          </a:p>
          <a:p>
            <a:pPr algn="l">
              <a:lnSpc>
                <a:spcPct val="150000"/>
              </a:lnSpc>
              <a:buClrTx/>
              <a:buSzTx/>
              <a:buNone/>
            </a:pPr>
            <a:r>
              <a:rPr lang="zh-CN" altLang="en-US" sz="1600" b="0" dirty="0">
                <a:solidFill>
                  <a:schemeClr val="tx1">
                    <a:lumMod val="75000"/>
                    <a:lumOff val="25000"/>
                  </a:schemeClr>
                </a:solidFill>
                <a:cs typeface="+mn-ea"/>
              </a:rPr>
              <a:t>播放子系统模块，播放器子系统能够查看音乐的详情，播放音乐，观看评论区等。</a:t>
            </a:r>
            <a:endParaRPr lang="zh-CN" altLang="en-US" sz="1600" dirty="0">
              <a:solidFill>
                <a:schemeClr val="tx1">
                  <a:lumMod val="75000"/>
                  <a:lumOff val="25000"/>
                </a:schemeClr>
              </a:solidFill>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rot="5400000">
            <a:off x="2355850" y="1059815"/>
            <a:ext cx="2332990" cy="521970"/>
          </a:xfrm>
          <a:prstGeom prst="rect">
            <a:avLst/>
          </a:prstGeom>
          <a:noFill/>
        </p:spPr>
        <p:txBody>
          <a:bodyPr wrap="square" rtlCol="0">
            <a:spAutoFit/>
          </a:bodyPr>
          <a:lstStyle/>
          <a:p>
            <a:r>
              <a:rPr lang="en-US" altLang="zh-CN" sz="2800" dirty="0">
                <a:solidFill>
                  <a:schemeClr val="bg1">
                    <a:lumMod val="65000"/>
                  </a:schemeClr>
                </a:solidFill>
                <a:cs typeface="+mn-ea"/>
                <a:sym typeface="+mn-lt"/>
              </a:rPr>
              <a:t>CONTENTS</a:t>
            </a:r>
            <a:endParaRPr lang="zh-CN" altLang="en-US" sz="2800" dirty="0">
              <a:solidFill>
                <a:schemeClr val="bg1">
                  <a:lumMod val="65000"/>
                </a:schemeClr>
              </a:solidFill>
              <a:cs typeface="+mn-ea"/>
              <a:sym typeface="+mn-lt"/>
            </a:endParaRPr>
          </a:p>
        </p:txBody>
      </p:sp>
      <p:sp>
        <p:nvSpPr>
          <p:cNvPr id="23" name="圆角矩形 22"/>
          <p:cNvSpPr/>
          <p:nvPr/>
        </p:nvSpPr>
        <p:spPr>
          <a:xfrm>
            <a:off x="6125209" y="461092"/>
            <a:ext cx="699565" cy="699565"/>
          </a:xfrm>
          <a:prstGeom prst="roundRect">
            <a:avLst>
              <a:gd name="adj" fmla="val 5856"/>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cs typeface="+mn-ea"/>
                <a:sym typeface="+mn-lt"/>
              </a:rPr>
              <a:t>1</a:t>
            </a:r>
            <a:endParaRPr lang="zh-CN" altLang="en-US" sz="3600" b="1" dirty="0">
              <a:cs typeface="+mn-ea"/>
              <a:sym typeface="+mn-lt"/>
            </a:endParaRPr>
          </a:p>
        </p:txBody>
      </p:sp>
      <p:sp>
        <p:nvSpPr>
          <p:cNvPr id="24" name="圆角矩形 23"/>
          <p:cNvSpPr/>
          <p:nvPr/>
        </p:nvSpPr>
        <p:spPr>
          <a:xfrm>
            <a:off x="6125209" y="1502840"/>
            <a:ext cx="699565" cy="699565"/>
          </a:xfrm>
          <a:prstGeom prst="roundRect">
            <a:avLst>
              <a:gd name="adj" fmla="val 5856"/>
            </a:avLst>
          </a:prstGeom>
          <a:solidFill>
            <a:srgbClr val="37A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cs typeface="+mn-ea"/>
                <a:sym typeface="+mn-lt"/>
              </a:rPr>
              <a:t>2</a:t>
            </a:r>
            <a:endParaRPr lang="zh-CN" altLang="en-US" sz="3600" b="1" dirty="0">
              <a:cs typeface="+mn-ea"/>
              <a:sym typeface="+mn-lt"/>
            </a:endParaRPr>
          </a:p>
        </p:txBody>
      </p:sp>
      <p:sp>
        <p:nvSpPr>
          <p:cNvPr id="25" name="圆角矩形 24"/>
          <p:cNvSpPr/>
          <p:nvPr/>
        </p:nvSpPr>
        <p:spPr>
          <a:xfrm>
            <a:off x="6125209" y="2544588"/>
            <a:ext cx="699565" cy="699565"/>
          </a:xfrm>
          <a:prstGeom prst="roundRect">
            <a:avLst>
              <a:gd name="adj" fmla="val 5856"/>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cs typeface="+mn-ea"/>
                <a:sym typeface="+mn-lt"/>
              </a:rPr>
              <a:t>3</a:t>
            </a:r>
            <a:endParaRPr lang="zh-CN" altLang="en-US" sz="3600" b="1" dirty="0">
              <a:cs typeface="+mn-ea"/>
              <a:sym typeface="+mn-lt"/>
            </a:endParaRPr>
          </a:p>
        </p:txBody>
      </p:sp>
      <p:sp>
        <p:nvSpPr>
          <p:cNvPr id="26" name="圆角矩形 25"/>
          <p:cNvSpPr/>
          <p:nvPr/>
        </p:nvSpPr>
        <p:spPr>
          <a:xfrm>
            <a:off x="6125209" y="3586337"/>
            <a:ext cx="699565" cy="699565"/>
          </a:xfrm>
          <a:prstGeom prst="roundRect">
            <a:avLst>
              <a:gd name="adj" fmla="val 5856"/>
            </a:avLst>
          </a:prstGeom>
          <a:solidFill>
            <a:srgbClr val="37A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cs typeface="+mn-ea"/>
                <a:sym typeface="+mn-lt"/>
              </a:rPr>
              <a:t>4</a:t>
            </a:r>
            <a:endParaRPr lang="zh-CN" altLang="en-US" sz="3600" b="1" dirty="0">
              <a:cs typeface="+mn-ea"/>
              <a:sym typeface="+mn-lt"/>
            </a:endParaRPr>
          </a:p>
        </p:txBody>
      </p:sp>
      <p:sp>
        <p:nvSpPr>
          <p:cNvPr id="27" name="文本框 26"/>
          <p:cNvSpPr txBox="1"/>
          <p:nvPr/>
        </p:nvSpPr>
        <p:spPr>
          <a:xfrm>
            <a:off x="3998027" y="370287"/>
            <a:ext cx="1107996" cy="1783080"/>
          </a:xfrm>
          <a:prstGeom prst="rect">
            <a:avLst/>
          </a:prstGeom>
          <a:noFill/>
        </p:spPr>
        <p:txBody>
          <a:bodyPr vert="eaVert" wrap="square" rtlCol="0">
            <a:spAutoFit/>
          </a:bodyPr>
          <a:lstStyle/>
          <a:p>
            <a:r>
              <a:rPr lang="zh-CN" altLang="en-US" sz="6000" dirty="0">
                <a:solidFill>
                  <a:schemeClr val="tx1">
                    <a:lumMod val="75000"/>
                    <a:lumOff val="25000"/>
                  </a:schemeClr>
                </a:solidFill>
                <a:cs typeface="+mn-ea"/>
                <a:sym typeface="+mn-lt"/>
              </a:rPr>
              <a:t>目录</a:t>
            </a:r>
            <a:endParaRPr lang="zh-CN" altLang="en-US" sz="6000" dirty="0">
              <a:solidFill>
                <a:schemeClr val="tx1">
                  <a:lumMod val="75000"/>
                  <a:lumOff val="25000"/>
                </a:schemeClr>
              </a:solidFill>
              <a:cs typeface="+mn-ea"/>
              <a:sym typeface="+mn-lt"/>
            </a:endParaRPr>
          </a:p>
        </p:txBody>
      </p:sp>
      <p:cxnSp>
        <p:nvCxnSpPr>
          <p:cNvPr id="28" name="直接连接符 27"/>
          <p:cNvCxnSpPr/>
          <p:nvPr/>
        </p:nvCxnSpPr>
        <p:spPr>
          <a:xfrm>
            <a:off x="3890942" y="461000"/>
            <a:ext cx="0" cy="44491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7039610" y="518486"/>
            <a:ext cx="371856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引言</a:t>
            </a:r>
            <a:endParaRPr lang="zh-CN" altLang="en-US" sz="3200" dirty="0">
              <a:solidFill>
                <a:schemeClr val="tx1">
                  <a:lumMod val="75000"/>
                  <a:lumOff val="25000"/>
                </a:schemeClr>
              </a:solidFill>
              <a:cs typeface="+mn-ea"/>
              <a:sym typeface="+mn-lt"/>
            </a:endParaRPr>
          </a:p>
        </p:txBody>
      </p:sp>
      <p:sp>
        <p:nvSpPr>
          <p:cNvPr id="30" name="文本框 29"/>
          <p:cNvSpPr txBox="1"/>
          <p:nvPr/>
        </p:nvSpPr>
        <p:spPr>
          <a:xfrm>
            <a:off x="7039610" y="1561845"/>
            <a:ext cx="371856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需求概述</a:t>
            </a:r>
            <a:endParaRPr lang="zh-CN" altLang="en-US" sz="3200" dirty="0">
              <a:solidFill>
                <a:schemeClr val="tx1">
                  <a:lumMod val="75000"/>
                  <a:lumOff val="25000"/>
                </a:schemeClr>
              </a:solidFill>
              <a:cs typeface="+mn-ea"/>
              <a:sym typeface="+mn-lt"/>
            </a:endParaRPr>
          </a:p>
        </p:txBody>
      </p:sp>
      <p:sp>
        <p:nvSpPr>
          <p:cNvPr id="31" name="文本框 30"/>
          <p:cNvSpPr txBox="1"/>
          <p:nvPr/>
        </p:nvSpPr>
        <p:spPr>
          <a:xfrm>
            <a:off x="7039610" y="2605405"/>
            <a:ext cx="415544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分析建模与规格说明</a:t>
            </a:r>
            <a:endParaRPr lang="zh-CN" altLang="en-US" sz="3200" dirty="0">
              <a:solidFill>
                <a:schemeClr val="tx1">
                  <a:lumMod val="75000"/>
                  <a:lumOff val="25000"/>
                </a:schemeClr>
              </a:solidFill>
              <a:cs typeface="+mn-ea"/>
              <a:sym typeface="+mn-lt"/>
            </a:endParaRPr>
          </a:p>
        </p:txBody>
      </p:sp>
      <p:sp>
        <p:nvSpPr>
          <p:cNvPr id="32" name="文本框 31"/>
          <p:cNvSpPr txBox="1"/>
          <p:nvPr/>
        </p:nvSpPr>
        <p:spPr>
          <a:xfrm>
            <a:off x="7039610" y="3644265"/>
            <a:ext cx="4022725"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会议记录及配置管理</a:t>
            </a:r>
            <a:endParaRPr lang="zh-CN" altLang="en-US" sz="3200" dirty="0">
              <a:solidFill>
                <a:schemeClr val="tx1">
                  <a:lumMod val="75000"/>
                  <a:lumOff val="25000"/>
                </a:schemeClr>
              </a:solidFill>
              <a:cs typeface="+mn-ea"/>
              <a:sym typeface="+mn-lt"/>
            </a:endParaRPr>
          </a:p>
        </p:txBody>
      </p:sp>
      <p:sp>
        <p:nvSpPr>
          <p:cNvPr id="2" name="圆角矩形 1"/>
          <p:cNvSpPr/>
          <p:nvPr/>
        </p:nvSpPr>
        <p:spPr>
          <a:xfrm>
            <a:off x="6125209" y="4622308"/>
            <a:ext cx="699565" cy="699565"/>
          </a:xfrm>
          <a:prstGeom prst="roundRect">
            <a:avLst>
              <a:gd name="adj" fmla="val 5856"/>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600" b="1" dirty="0">
                <a:cs typeface="+mn-ea"/>
                <a:sym typeface="+mn-lt"/>
              </a:rPr>
              <a:t>5</a:t>
            </a:r>
            <a:endParaRPr lang="en-US" sz="3600" b="1" dirty="0">
              <a:cs typeface="+mn-ea"/>
              <a:sym typeface="+mn-lt"/>
            </a:endParaRPr>
          </a:p>
        </p:txBody>
      </p:sp>
      <p:sp>
        <p:nvSpPr>
          <p:cNvPr id="3" name="文本框 2"/>
          <p:cNvSpPr txBox="1"/>
          <p:nvPr/>
        </p:nvSpPr>
        <p:spPr>
          <a:xfrm>
            <a:off x="7039610" y="4683125"/>
            <a:ext cx="4022725" cy="583565"/>
          </a:xfrm>
          <a:prstGeom prst="rect">
            <a:avLst/>
          </a:prstGeom>
          <a:noFill/>
        </p:spPr>
        <p:txBody>
          <a:bodyPr wrap="square" rtlCol="0">
            <a:spAutoFit/>
          </a:bodyPr>
          <a:p>
            <a:r>
              <a:rPr lang="zh-CN" altLang="en-US" sz="3200" dirty="0">
                <a:solidFill>
                  <a:schemeClr val="tx1">
                    <a:lumMod val="75000"/>
                    <a:lumOff val="25000"/>
                  </a:schemeClr>
                </a:solidFill>
                <a:cs typeface="+mn-ea"/>
                <a:sym typeface="+mn-lt"/>
              </a:rPr>
              <a:t>参考资料</a:t>
            </a:r>
            <a:endParaRPr lang="zh-CN" altLang="en-US" sz="3200" dirty="0">
              <a:solidFill>
                <a:schemeClr val="tx1">
                  <a:lumMod val="75000"/>
                  <a:lumOff val="25000"/>
                </a:schemeClr>
              </a:solidFill>
              <a:cs typeface="+mn-ea"/>
              <a:sym typeface="+mn-lt"/>
            </a:endParaRPr>
          </a:p>
        </p:txBody>
      </p:sp>
      <p:sp>
        <p:nvSpPr>
          <p:cNvPr id="4" name="圆角矩形 3"/>
          <p:cNvSpPr/>
          <p:nvPr/>
        </p:nvSpPr>
        <p:spPr>
          <a:xfrm>
            <a:off x="6125209" y="5679297"/>
            <a:ext cx="699565" cy="699565"/>
          </a:xfrm>
          <a:prstGeom prst="roundRect">
            <a:avLst>
              <a:gd name="adj" fmla="val 5856"/>
            </a:avLst>
          </a:prstGeom>
          <a:solidFill>
            <a:srgbClr val="37A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600" b="1" dirty="0">
                <a:cs typeface="+mn-ea"/>
                <a:sym typeface="+mn-lt"/>
              </a:rPr>
              <a:t>6</a:t>
            </a:r>
            <a:endParaRPr lang="zh-CN" altLang="en-US" sz="3600" b="1" dirty="0">
              <a:cs typeface="+mn-ea"/>
              <a:sym typeface="+mn-lt"/>
            </a:endParaRPr>
          </a:p>
        </p:txBody>
      </p:sp>
      <p:sp>
        <p:nvSpPr>
          <p:cNvPr id="5" name="文本框 4"/>
          <p:cNvSpPr txBox="1"/>
          <p:nvPr/>
        </p:nvSpPr>
        <p:spPr>
          <a:xfrm>
            <a:off x="7039610" y="5737077"/>
            <a:ext cx="3718560" cy="583565"/>
          </a:xfrm>
          <a:prstGeom prst="rect">
            <a:avLst/>
          </a:prstGeom>
          <a:noFill/>
        </p:spPr>
        <p:txBody>
          <a:bodyPr wrap="square" rtlCol="0">
            <a:spAutoFit/>
          </a:bodyPr>
          <a:p>
            <a:r>
              <a:rPr lang="zh-CN" altLang="en-US" sz="3200" dirty="0">
                <a:solidFill>
                  <a:schemeClr val="tx1">
                    <a:lumMod val="75000"/>
                    <a:lumOff val="25000"/>
                  </a:schemeClr>
                </a:solidFill>
                <a:cs typeface="+mn-ea"/>
                <a:sym typeface="+mn-lt"/>
              </a:rPr>
              <a:t>小组分工及评价</a:t>
            </a:r>
            <a:endParaRPr lang="zh-CN" altLang="en-US" sz="3200" dirty="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672840" y="182638"/>
            <a:ext cx="3718560" cy="583565"/>
          </a:xfrm>
          <a:prstGeom prst="rect">
            <a:avLst/>
          </a:prstGeom>
          <a:noFill/>
        </p:spPr>
        <p:txBody>
          <a:bodyPr wrap="square" rtlCol="0">
            <a:spAutoFit/>
          </a:bodyPr>
          <a:lstStyle/>
          <a:p>
            <a:r>
              <a:rPr lang="en-US" sz="3200" dirty="0">
                <a:solidFill>
                  <a:schemeClr val="tx1">
                    <a:lumMod val="75000"/>
                    <a:lumOff val="25000"/>
                  </a:schemeClr>
                </a:solidFill>
                <a:cs typeface="+mn-ea"/>
                <a:sym typeface="+mn-lt"/>
              </a:rPr>
              <a:t>PDM</a:t>
            </a:r>
            <a:endParaRPr lang="en-US" sz="3200" dirty="0">
              <a:solidFill>
                <a:schemeClr val="tx1">
                  <a:lumMod val="75000"/>
                  <a:lumOff val="25000"/>
                </a:schemeClr>
              </a:solidFill>
              <a:cs typeface="+mn-ea"/>
              <a:sym typeface="+mn-lt"/>
            </a:endParaRPr>
          </a:p>
        </p:txBody>
      </p:sp>
      <p:cxnSp>
        <p:nvCxnSpPr>
          <p:cNvPr id="20" name="直接连接符 19"/>
          <p:cNvCxnSpPr/>
          <p:nvPr/>
        </p:nvCxnSpPr>
        <p:spPr>
          <a:xfrm>
            <a:off x="3801177" y="86504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custDataLst>
              <p:tags r:id="rId1"/>
            </p:custDataLst>
          </p:nvPr>
        </p:nvPicPr>
        <p:blipFill>
          <a:blip r:embed="rId2"/>
          <a:stretch>
            <a:fillRect/>
          </a:stretch>
        </p:blipFill>
        <p:spPr>
          <a:xfrm>
            <a:off x="2216150" y="1025525"/>
            <a:ext cx="7487920" cy="5824220"/>
          </a:xfrm>
          <a:prstGeom prst="rect">
            <a:avLst/>
          </a:prstGeom>
        </p:spPr>
      </p:pic>
      <p:graphicFrame>
        <p:nvGraphicFramePr>
          <p:cNvPr id="4" name="对象 3">
            <a:hlinkClick r:id="" action="ppaction://ole?verb="/>
          </p:cNvPr>
          <p:cNvGraphicFramePr>
            <a:graphicFrameLocks noChangeAspect="1"/>
          </p:cNvGraphicFramePr>
          <p:nvPr/>
        </p:nvGraphicFramePr>
        <p:xfrm>
          <a:off x="6242685" y="4999990"/>
          <a:ext cx="971550" cy="800100"/>
        </p:xfrm>
        <a:graphic>
          <a:graphicData uri="http://schemas.openxmlformats.org/presentationml/2006/ole">
            <mc:AlternateContent xmlns:mc="http://schemas.openxmlformats.org/markup-compatibility/2006">
              <mc:Choice xmlns:v="urn:schemas-microsoft-com:vml" Requires="v">
                <p:oleObj spid="_x0000_s1025" name="" showAsIcon="1" r:id="rId3" imgW="971550" imgH="800100" progId="Package">
                  <p:embed/>
                </p:oleObj>
              </mc:Choice>
              <mc:Fallback>
                <p:oleObj name="" showAsIcon="1" r:id="rId3" imgW="971550" imgH="800100" progId="Package">
                  <p:embed/>
                  <p:pic>
                    <p:nvPicPr>
                      <p:cNvPr id="0" name="图片 1024"/>
                      <p:cNvPicPr/>
                      <p:nvPr/>
                    </p:nvPicPr>
                    <p:blipFill>
                      <a:blip r:embed="rId4"/>
                      <a:stretch>
                        <a:fillRect/>
                      </a:stretch>
                    </p:blipFill>
                    <p:spPr>
                      <a:xfrm>
                        <a:off x="6242685" y="4999990"/>
                        <a:ext cx="971550" cy="800100"/>
                      </a:xfrm>
                      <a:prstGeom prst="rect">
                        <a:avLst/>
                      </a:prstGeom>
                    </p:spPr>
                  </p:pic>
                </p:oleObj>
              </mc:Fallback>
            </mc:AlternateContent>
          </a:graphicData>
        </a:graphic>
      </p:graphicFrame>
      <p:graphicFrame>
        <p:nvGraphicFramePr>
          <p:cNvPr id="5" name="对象 4">
            <a:hlinkClick r:id="" action="ppaction://ole?verb="/>
          </p:cNvPr>
          <p:cNvGraphicFramePr>
            <a:graphicFrameLocks noChangeAspect="1"/>
          </p:cNvGraphicFramePr>
          <p:nvPr/>
        </p:nvGraphicFramePr>
        <p:xfrm>
          <a:off x="7632065" y="4999990"/>
          <a:ext cx="971550" cy="800100"/>
        </p:xfrm>
        <a:graphic>
          <a:graphicData uri="http://schemas.openxmlformats.org/presentationml/2006/ole">
            <mc:AlternateContent xmlns:mc="http://schemas.openxmlformats.org/markup-compatibility/2006">
              <mc:Choice xmlns:v="urn:schemas-microsoft-com:vml" Requires="v">
                <p:oleObj spid="_x0000_s1026" name="" showAsIcon="1" r:id="rId5" imgW="971550" imgH="800100" progId="Package">
                  <p:embed/>
                </p:oleObj>
              </mc:Choice>
              <mc:Fallback>
                <p:oleObj name="" showAsIcon="1" r:id="rId5" imgW="971550" imgH="800100" progId="Package">
                  <p:embed/>
                  <p:pic>
                    <p:nvPicPr>
                      <p:cNvPr id="0" name="图片 1025"/>
                      <p:cNvPicPr/>
                      <p:nvPr/>
                    </p:nvPicPr>
                    <p:blipFill>
                      <a:blip r:embed="rId6"/>
                      <a:stretch>
                        <a:fillRect/>
                      </a:stretch>
                    </p:blipFill>
                    <p:spPr>
                      <a:xfrm>
                        <a:off x="7632065" y="4999990"/>
                        <a:ext cx="971550" cy="80010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672840" y="182638"/>
            <a:ext cx="371856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数据流图</a:t>
            </a:r>
            <a:endParaRPr lang="zh-CN" altLang="en-US" sz="3200" dirty="0">
              <a:solidFill>
                <a:schemeClr val="tx1">
                  <a:lumMod val="75000"/>
                  <a:lumOff val="25000"/>
                </a:schemeClr>
              </a:solidFill>
              <a:cs typeface="+mn-ea"/>
              <a:sym typeface="+mn-lt"/>
            </a:endParaRPr>
          </a:p>
        </p:txBody>
      </p:sp>
      <p:cxnSp>
        <p:nvCxnSpPr>
          <p:cNvPr id="20" name="直接连接符 19"/>
          <p:cNvCxnSpPr/>
          <p:nvPr/>
        </p:nvCxnSpPr>
        <p:spPr>
          <a:xfrm>
            <a:off x="3801177" y="86504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3" name="图片 2" descr="数据流图（用户操作）"/>
          <p:cNvPicPr>
            <a:picLocks noChangeAspect="1"/>
          </p:cNvPicPr>
          <p:nvPr/>
        </p:nvPicPr>
        <p:blipFill>
          <a:blip r:embed="rId1"/>
          <a:srcRect l="4826" t="8733" r="7112" b="16637"/>
          <a:stretch>
            <a:fillRect/>
          </a:stretch>
        </p:blipFill>
        <p:spPr>
          <a:xfrm>
            <a:off x="1520190" y="1079500"/>
            <a:ext cx="9378950" cy="56197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672840" y="115328"/>
            <a:ext cx="371856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数据字典</a:t>
            </a:r>
            <a:endParaRPr lang="zh-CN" altLang="en-US" sz="3200" dirty="0">
              <a:solidFill>
                <a:schemeClr val="tx1">
                  <a:lumMod val="75000"/>
                  <a:lumOff val="25000"/>
                </a:schemeClr>
              </a:solidFill>
              <a:cs typeface="+mn-ea"/>
              <a:sym typeface="+mn-lt"/>
            </a:endParaRPr>
          </a:p>
        </p:txBody>
      </p:sp>
      <p:cxnSp>
        <p:nvCxnSpPr>
          <p:cNvPr id="20" name="直接连接符 19"/>
          <p:cNvCxnSpPr/>
          <p:nvPr/>
        </p:nvCxnSpPr>
        <p:spPr>
          <a:xfrm>
            <a:off x="3801177" y="717088"/>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4" name="表格 3"/>
          <p:cNvGraphicFramePr/>
          <p:nvPr>
            <p:custDataLst>
              <p:tags r:id="rId1"/>
            </p:custDataLst>
          </p:nvPr>
        </p:nvGraphicFramePr>
        <p:xfrm>
          <a:off x="2134553" y="807911"/>
          <a:ext cx="9041130" cy="5901690"/>
        </p:xfrm>
        <a:graphic>
          <a:graphicData uri="http://schemas.openxmlformats.org/drawingml/2006/table">
            <a:tbl>
              <a:tblPr firstRow="1" bandRow="1">
                <a:tableStyleId>{5940675A-B579-460E-94D1-54222C63F5DA}</a:tableStyleId>
              </a:tblPr>
              <a:tblGrid>
                <a:gridCol w="1754505"/>
                <a:gridCol w="1870710"/>
                <a:gridCol w="2973705"/>
                <a:gridCol w="2442210"/>
              </a:tblGrid>
              <a:tr h="354330">
                <a:tc>
                  <a:txBody>
                    <a:bodyPr/>
                    <a:p>
                      <a:pPr indent="0">
                        <a:buNone/>
                      </a:pPr>
                      <a:r>
                        <a:rPr lang="en-US" sz="1400" b="1">
                          <a:latin typeface="宋体" panose="02010600030101010101" pitchFamily="2" charset="-122"/>
                          <a:ea typeface="宋体" panose="02010600030101010101" pitchFamily="2" charset="-122"/>
                          <a:cs typeface="宋体" panose="02010600030101010101" pitchFamily="2" charset="-122"/>
                        </a:rPr>
                        <a:t>名称</a:t>
                      </a:r>
                      <a:endParaRPr lang="en-US" altLang="en-US" sz="1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1">
                          <a:latin typeface="宋体" panose="02010600030101010101" pitchFamily="2" charset="-122"/>
                          <a:ea typeface="宋体" panose="02010600030101010101" pitchFamily="2" charset="-122"/>
                          <a:cs typeface="宋体" panose="02010600030101010101" pitchFamily="2" charset="-122"/>
                        </a:rPr>
                        <a:t>别名</a:t>
                      </a:r>
                      <a:endParaRPr lang="en-US" altLang="en-US" sz="1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1">
                          <a:latin typeface="宋体" panose="02010600030101010101" pitchFamily="2" charset="-122"/>
                          <a:ea typeface="宋体" panose="02010600030101010101" pitchFamily="2" charset="-122"/>
                          <a:cs typeface="宋体" panose="02010600030101010101" pitchFamily="2" charset="-122"/>
                        </a:rPr>
                        <a:t>描述</a:t>
                      </a:r>
                      <a:endParaRPr lang="en-US" altLang="en-US" sz="1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1">
                          <a:latin typeface="宋体" panose="02010600030101010101" pitchFamily="2" charset="-122"/>
                          <a:ea typeface="宋体" panose="02010600030101010101" pitchFamily="2" charset="-122"/>
                          <a:cs typeface="宋体" panose="02010600030101010101" pitchFamily="2" charset="-122"/>
                        </a:rPr>
                        <a:t>位置</a:t>
                      </a:r>
                      <a:endParaRPr lang="en-US" altLang="en-US" sz="1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40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榜单信息</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leaderboard_information</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首页推荐中的各种音乐榜单</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外部音乐平台音乐榜单</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95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音乐排名</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music_rank</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该音乐在音乐榜单中的位次信息</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榜单信息</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89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音乐平台用户数据</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platform_user_data</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用户在各个音乐APP上注册的账户</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用户数据</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40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曲库数据</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music_library_data</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用户在各个音乐APP上注册的账户中自创或收藏的歌曲曲库</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音乐平台用户数据</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530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曲库信息</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music_library_information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音乐平台用户自创或收藏的曲库信息集合</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曲库数据</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89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用户VIP数据</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vip_user_data</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用户在各个音乐app上注册的账户的VIP权限</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音乐平台用户数据</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89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音乐信息</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music_information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该歌曲的基本信息</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榜单信息</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95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音乐名称</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music_name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该歌曲的名称</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音乐信息</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95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播放源</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playback_source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该歌曲的播放来源</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音乐信息</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018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歌词</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lyrics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该歌曲的歌词</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音乐信息</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89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播放权限</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play_permissions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该用户是否可以播放该歌曲</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音乐信息</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020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用户数据</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user_data</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用户在本APP上注册的账户</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数据源</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018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昵称</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nickname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用户可以自行更改的文本</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用户数据</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018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头像</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avatar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用户可以自行更改的图片</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用户数据</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479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登录账号</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login_account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用户用来登录的账号，具有唯一性</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用户数据</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89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登录密码</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password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用户用来登录的密码，和登录账号一一对应</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用户数据</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672840" y="115328"/>
            <a:ext cx="371856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数据字典条目</a:t>
            </a:r>
            <a:endParaRPr lang="zh-CN" altLang="en-US" sz="3200" dirty="0">
              <a:solidFill>
                <a:schemeClr val="tx1">
                  <a:lumMod val="75000"/>
                  <a:lumOff val="25000"/>
                </a:schemeClr>
              </a:solidFill>
              <a:cs typeface="+mn-ea"/>
              <a:sym typeface="+mn-lt"/>
            </a:endParaRPr>
          </a:p>
        </p:txBody>
      </p:sp>
      <p:cxnSp>
        <p:nvCxnSpPr>
          <p:cNvPr id="20" name="直接连接符 19"/>
          <p:cNvCxnSpPr/>
          <p:nvPr/>
        </p:nvCxnSpPr>
        <p:spPr>
          <a:xfrm>
            <a:off x="3801177" y="743758"/>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3305175" y="870585"/>
            <a:ext cx="9188450" cy="5631180"/>
          </a:xfrm>
          <a:prstGeom prst="rect">
            <a:avLst/>
          </a:prstGeom>
          <a:noFill/>
          <a:ln w="9525">
            <a:noFill/>
          </a:ln>
        </p:spPr>
        <p:txBody>
          <a:bodyPr wrap="square">
            <a:spAutoFit/>
          </a:bodyPr>
          <a:p>
            <a:pPr algn="l">
              <a:lnSpc>
                <a:spcPct val="150000"/>
              </a:lnSpc>
              <a:buClrTx/>
              <a:buSzTx/>
              <a:buNone/>
            </a:pPr>
            <a:r>
              <a:rPr lang="zh-CN" altLang="en-US" sz="1600" b="0" dirty="0">
                <a:solidFill>
                  <a:schemeClr val="tx1">
                    <a:lumMod val="75000"/>
                    <a:lumOff val="25000"/>
                  </a:schemeClr>
                </a:solidFill>
                <a:cs typeface="+mn-ea"/>
              </a:rPr>
              <a:t>榜单信息=音乐排名+音乐信息音乐排名=1{数字}10音乐平台用户数据=曲库数据+用户VIP数据曲库数据=曲库信息+1{音乐信息}曲库信息=各平台曲库信息接口用户VIP数据=[VIP音乐信息|非VIP音乐信息]音乐信息=音乐名称+播放源+歌词+播放权限音乐名称={字符}播放源=各个音乐平台播放接口播放权限=[是|否]用户数据=昵称+头像+登录账号+登录密码+音乐平台用户数据昵称=0{字符}8头像=0{图片}1登录账号=0{字符}16登录密码=0{字符}16</a:t>
            </a:r>
            <a:endParaRPr lang="zh-CN" altLang="en-US" sz="1600" dirty="0">
              <a:solidFill>
                <a:schemeClr val="tx1">
                  <a:lumMod val="75000"/>
                  <a:lumOff val="25000"/>
                </a:schemeClr>
              </a:solidFill>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672840" y="182638"/>
            <a:ext cx="371856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状态转换图</a:t>
            </a:r>
            <a:endParaRPr lang="zh-CN" altLang="en-US" sz="3200" dirty="0">
              <a:solidFill>
                <a:schemeClr val="tx1">
                  <a:lumMod val="75000"/>
                  <a:lumOff val="25000"/>
                </a:schemeClr>
              </a:solidFill>
              <a:cs typeface="+mn-ea"/>
              <a:sym typeface="+mn-lt"/>
            </a:endParaRPr>
          </a:p>
        </p:txBody>
      </p:sp>
      <p:cxnSp>
        <p:nvCxnSpPr>
          <p:cNvPr id="20" name="直接连接符 19"/>
          <p:cNvCxnSpPr/>
          <p:nvPr/>
        </p:nvCxnSpPr>
        <p:spPr>
          <a:xfrm>
            <a:off x="3801177" y="86504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图片 -2147482584"/>
          <p:cNvPicPr>
            <a:picLocks noChangeAspect="1"/>
          </p:cNvPicPr>
          <p:nvPr/>
        </p:nvPicPr>
        <p:blipFill>
          <a:blip r:embed="rId1"/>
          <a:stretch>
            <a:fillRect/>
          </a:stretch>
        </p:blipFill>
        <p:spPr>
          <a:xfrm>
            <a:off x="4900930" y="766445"/>
            <a:ext cx="7093585" cy="5903595"/>
          </a:xfrm>
          <a:prstGeom prst="rect">
            <a:avLst/>
          </a:prstGeom>
          <a:noFill/>
          <a:ln w="9525">
            <a:noFill/>
          </a:ln>
        </p:spPr>
      </p:pic>
      <p:sp>
        <p:nvSpPr>
          <p:cNvPr id="100" name="文本框 99"/>
          <p:cNvSpPr txBox="1"/>
          <p:nvPr/>
        </p:nvSpPr>
        <p:spPr>
          <a:xfrm>
            <a:off x="229235" y="2874010"/>
            <a:ext cx="5461635" cy="3415030"/>
          </a:xfrm>
          <a:prstGeom prst="rect">
            <a:avLst/>
          </a:prstGeom>
          <a:noFill/>
          <a:ln w="9525">
            <a:noFill/>
          </a:ln>
        </p:spPr>
        <p:txBody>
          <a:bodyPr wrap="square">
            <a:spAutoFit/>
          </a:bodyPr>
          <a:p>
            <a:pPr algn="l">
              <a:buClrTx/>
              <a:buSzTx/>
              <a:buFontTx/>
            </a:pPr>
            <a:r>
              <a:rPr lang="zh-CN" sz="1800" b="0" dirty="0">
                <a:solidFill>
                  <a:schemeClr val="tx1">
                    <a:lumMod val="75000"/>
                    <a:lumOff val="25000"/>
                  </a:schemeClr>
                </a:solidFill>
                <a:cs typeface="+mn-ea"/>
              </a:rPr>
              <a:t>用户登录；</a:t>
            </a:r>
            <a:endParaRPr lang="zh-CN" sz="1800" b="0" dirty="0">
              <a:solidFill>
                <a:schemeClr val="tx1">
                  <a:lumMod val="75000"/>
                  <a:lumOff val="25000"/>
                </a:schemeClr>
              </a:solidFill>
              <a:cs typeface="+mn-ea"/>
            </a:endParaRPr>
          </a:p>
          <a:p>
            <a:pPr algn="l">
              <a:buClrTx/>
              <a:buSzTx/>
              <a:buFontTx/>
            </a:pPr>
            <a:endParaRPr lang="zh-CN" sz="1800" b="0" dirty="0">
              <a:solidFill>
                <a:schemeClr val="tx1">
                  <a:lumMod val="75000"/>
                  <a:lumOff val="25000"/>
                </a:schemeClr>
              </a:solidFill>
              <a:cs typeface="+mn-ea"/>
            </a:endParaRPr>
          </a:p>
          <a:p>
            <a:pPr algn="l">
              <a:buClrTx/>
              <a:buSzTx/>
              <a:buFontTx/>
            </a:pPr>
            <a:r>
              <a:rPr lang="zh-CN" sz="1800" b="0" dirty="0">
                <a:solidFill>
                  <a:schemeClr val="tx1">
                    <a:lumMod val="75000"/>
                    <a:lumOff val="25000"/>
                  </a:schemeClr>
                </a:solidFill>
                <a:cs typeface="+mn-ea"/>
              </a:rPr>
              <a:t>调取外部音乐api，完成外部音乐api绑定；</a:t>
            </a:r>
            <a:endParaRPr lang="zh-CN" sz="1800" b="0" dirty="0">
              <a:solidFill>
                <a:schemeClr val="tx1">
                  <a:lumMod val="75000"/>
                  <a:lumOff val="25000"/>
                </a:schemeClr>
              </a:solidFill>
              <a:cs typeface="+mn-ea"/>
            </a:endParaRPr>
          </a:p>
          <a:p>
            <a:pPr algn="l">
              <a:buClrTx/>
              <a:buSzTx/>
              <a:buFontTx/>
            </a:pPr>
            <a:endParaRPr lang="zh-CN" sz="1800" b="0" dirty="0">
              <a:solidFill>
                <a:schemeClr val="tx1">
                  <a:lumMod val="75000"/>
                  <a:lumOff val="25000"/>
                </a:schemeClr>
              </a:solidFill>
              <a:cs typeface="+mn-ea"/>
            </a:endParaRPr>
          </a:p>
          <a:p>
            <a:pPr algn="l">
              <a:buClrTx/>
              <a:buSzTx/>
              <a:buFontTx/>
            </a:pPr>
            <a:r>
              <a:rPr lang="zh-CN" sz="1800" b="0" dirty="0">
                <a:solidFill>
                  <a:schemeClr val="tx1">
                    <a:lumMod val="75000"/>
                    <a:lumOff val="25000"/>
                  </a:schemeClr>
                </a:solidFill>
                <a:cs typeface="+mn-ea"/>
              </a:rPr>
              <a:t>调取网络音乐榜单 ；</a:t>
            </a:r>
            <a:endParaRPr lang="zh-CN" sz="1800" b="0" dirty="0">
              <a:solidFill>
                <a:schemeClr val="tx1">
                  <a:lumMod val="75000"/>
                  <a:lumOff val="25000"/>
                </a:schemeClr>
              </a:solidFill>
              <a:cs typeface="+mn-ea"/>
            </a:endParaRPr>
          </a:p>
          <a:p>
            <a:pPr algn="l">
              <a:buClrTx/>
              <a:buSzTx/>
              <a:buFontTx/>
            </a:pPr>
            <a:endParaRPr lang="zh-CN" sz="1800" b="0" dirty="0">
              <a:solidFill>
                <a:schemeClr val="tx1">
                  <a:lumMod val="75000"/>
                  <a:lumOff val="25000"/>
                </a:schemeClr>
              </a:solidFill>
              <a:cs typeface="+mn-ea"/>
            </a:endParaRPr>
          </a:p>
          <a:p>
            <a:pPr algn="l">
              <a:buClrTx/>
              <a:buSzTx/>
              <a:buFontTx/>
            </a:pPr>
            <a:r>
              <a:rPr lang="zh-CN" sz="1800" b="0" dirty="0">
                <a:solidFill>
                  <a:schemeClr val="tx1">
                    <a:lumMod val="75000"/>
                    <a:lumOff val="25000"/>
                  </a:schemeClr>
                </a:solidFill>
                <a:cs typeface="+mn-ea"/>
              </a:rPr>
              <a:t>完成账户的绑定与外部歌单的同步；</a:t>
            </a:r>
            <a:endParaRPr lang="zh-CN" sz="1800" b="0" dirty="0">
              <a:solidFill>
                <a:schemeClr val="tx1">
                  <a:lumMod val="75000"/>
                  <a:lumOff val="25000"/>
                </a:schemeClr>
              </a:solidFill>
              <a:cs typeface="+mn-ea"/>
            </a:endParaRPr>
          </a:p>
          <a:p>
            <a:pPr algn="l">
              <a:buClrTx/>
              <a:buSzTx/>
              <a:buFontTx/>
            </a:pPr>
            <a:endParaRPr lang="zh-CN" sz="1800" b="0" dirty="0">
              <a:solidFill>
                <a:schemeClr val="tx1">
                  <a:lumMod val="75000"/>
                  <a:lumOff val="25000"/>
                </a:schemeClr>
              </a:solidFill>
              <a:cs typeface="+mn-ea"/>
            </a:endParaRPr>
          </a:p>
          <a:p>
            <a:pPr algn="l">
              <a:buClrTx/>
              <a:buSzTx/>
              <a:buFontTx/>
            </a:pPr>
            <a:r>
              <a:rPr lang="zh-CN" sz="1800" b="0" dirty="0">
                <a:solidFill>
                  <a:schemeClr val="tx1">
                    <a:lumMod val="75000"/>
                    <a:lumOff val="25000"/>
                  </a:schemeClr>
                </a:solidFill>
                <a:cs typeface="+mn-ea"/>
              </a:rPr>
              <a:t>本地歌单拉取手机本地的音乐；</a:t>
            </a:r>
            <a:endParaRPr lang="zh-CN" sz="1800" b="0" dirty="0">
              <a:solidFill>
                <a:schemeClr val="tx1">
                  <a:lumMod val="75000"/>
                  <a:lumOff val="25000"/>
                </a:schemeClr>
              </a:solidFill>
              <a:cs typeface="+mn-ea"/>
            </a:endParaRPr>
          </a:p>
          <a:p>
            <a:pPr algn="l">
              <a:buClrTx/>
              <a:buSzTx/>
              <a:buFontTx/>
            </a:pPr>
            <a:endParaRPr lang="zh-CN" sz="1800" b="0" dirty="0">
              <a:solidFill>
                <a:schemeClr val="tx1">
                  <a:lumMod val="75000"/>
                  <a:lumOff val="25000"/>
                </a:schemeClr>
              </a:solidFill>
              <a:cs typeface="+mn-ea"/>
            </a:endParaRPr>
          </a:p>
          <a:p>
            <a:pPr algn="l">
              <a:buClrTx/>
              <a:buSzTx/>
              <a:buFontTx/>
            </a:pPr>
            <a:r>
              <a:rPr lang="zh-CN" sz="1800" b="0" dirty="0">
                <a:solidFill>
                  <a:schemeClr val="tx1">
                    <a:lumMod val="75000"/>
                    <a:lumOff val="25000"/>
                  </a:schemeClr>
                </a:solidFill>
                <a:cs typeface="+mn-ea"/>
              </a:rPr>
              <a:t>搜索音乐、外部歌单音乐以及本地歌单音乐在加入歌曲列表后方可播放；</a:t>
            </a:r>
            <a:endParaRPr lang="zh-CN" dirty="0">
              <a:solidFill>
                <a:schemeClr val="tx1">
                  <a:lumMod val="75000"/>
                  <a:lumOff val="25000"/>
                </a:schemeClr>
              </a:solidFill>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989330" y="2433320"/>
            <a:ext cx="10490200" cy="1861185"/>
          </a:xfrm>
          <a:prstGeom prst="rect">
            <a:avLst/>
          </a:prstGeom>
          <a:noFill/>
        </p:spPr>
        <p:txBody>
          <a:bodyPr wrap="square" rtlCol="0">
            <a:spAutoFit/>
          </a:bodyPr>
          <a:lstStyle/>
          <a:p>
            <a:r>
              <a:rPr lang="zh-CN" altLang="en-US" sz="11500" dirty="0">
                <a:solidFill>
                  <a:schemeClr val="tx1">
                    <a:lumMod val="75000"/>
                    <a:lumOff val="25000"/>
                  </a:schemeClr>
                </a:solidFill>
                <a:cs typeface="+mn-ea"/>
                <a:sym typeface="+mn-lt"/>
              </a:rPr>
              <a:t>软件原型图展示</a:t>
            </a:r>
            <a:endParaRPr lang="zh-CN" altLang="en-US" sz="11500" dirty="0">
              <a:solidFill>
                <a:schemeClr val="tx1">
                  <a:lumMod val="75000"/>
                  <a:lumOff val="25000"/>
                </a:schemeClr>
              </a:solidFill>
              <a:cs typeface="+mn-ea"/>
              <a:sym typeface="+mn-lt"/>
            </a:endParaRPr>
          </a:p>
        </p:txBody>
      </p:sp>
      <p:cxnSp>
        <p:nvCxnSpPr>
          <p:cNvPr id="20" name="直接连接符 19"/>
          <p:cNvCxnSpPr/>
          <p:nvPr/>
        </p:nvCxnSpPr>
        <p:spPr>
          <a:xfrm>
            <a:off x="1136082" y="4294678"/>
            <a:ext cx="1941195" cy="127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962527" y="883919"/>
            <a:ext cx="1592179" cy="1592179"/>
          </a:xfrm>
          <a:prstGeom prst="ellipse">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dirty="0">
                <a:solidFill>
                  <a:schemeClr val="bg1"/>
                </a:solidFill>
                <a:latin typeface="Agency FB" panose="020B0503020202020204" pitchFamily="34" charset="0"/>
                <a:cs typeface="+mn-ea"/>
                <a:sym typeface="+mn-lt"/>
              </a:rPr>
              <a:t>4</a:t>
            </a:r>
            <a:endParaRPr lang="en-US" altLang="zh-CN" sz="13800" dirty="0">
              <a:solidFill>
                <a:schemeClr val="bg1"/>
              </a:solidFill>
              <a:latin typeface="Agency FB" panose="020B0503020202020204" pitchFamily="34" charset="0"/>
              <a:cs typeface="+mn-ea"/>
              <a:sym typeface="+mn-lt"/>
            </a:endParaRPr>
          </a:p>
        </p:txBody>
      </p:sp>
      <p:sp>
        <p:nvSpPr>
          <p:cNvPr id="3" name="文本框 2"/>
          <p:cNvSpPr txBox="1"/>
          <p:nvPr/>
        </p:nvSpPr>
        <p:spPr>
          <a:xfrm>
            <a:off x="962660" y="2788920"/>
            <a:ext cx="5877560" cy="706755"/>
          </a:xfrm>
          <a:prstGeom prst="rect">
            <a:avLst/>
          </a:prstGeom>
          <a:noFill/>
        </p:spPr>
        <p:txBody>
          <a:bodyPr wrap="square" rtlCol="0">
            <a:spAutoFit/>
          </a:bodyPr>
          <a:lstStyle/>
          <a:p>
            <a:r>
              <a:rPr lang="zh-CN" altLang="en-US" sz="4000" dirty="0">
                <a:solidFill>
                  <a:schemeClr val="tx1">
                    <a:lumMod val="75000"/>
                    <a:lumOff val="25000"/>
                  </a:schemeClr>
                </a:solidFill>
                <a:cs typeface="+mn-ea"/>
                <a:sym typeface="+mn-lt"/>
              </a:rPr>
              <a:t>会议记录及配置管理</a:t>
            </a:r>
            <a:endParaRPr lang="zh-CN" altLang="en-US" sz="4000" dirty="0">
              <a:solidFill>
                <a:schemeClr val="tx1">
                  <a:lumMod val="75000"/>
                  <a:lumOff val="25000"/>
                </a:schemeClr>
              </a:solidFill>
              <a:cs typeface="+mn-ea"/>
              <a:sym typeface="+mn-lt"/>
            </a:endParaRPr>
          </a:p>
        </p:txBody>
      </p:sp>
      <p:cxnSp>
        <p:nvCxnSpPr>
          <p:cNvPr id="4" name="直接连接符 3"/>
          <p:cNvCxnSpPr/>
          <p:nvPr/>
        </p:nvCxnSpPr>
        <p:spPr>
          <a:xfrm>
            <a:off x="1036269" y="3613067"/>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962527" y="3809628"/>
            <a:ext cx="5277825" cy="829945"/>
          </a:xfrm>
          <a:prstGeom prst="rect">
            <a:avLst/>
          </a:prstGeom>
          <a:noFill/>
        </p:spPr>
        <p:txBody>
          <a:bodyPr wrap="square" rtlCol="0">
            <a:spAutoFit/>
          </a:bodyPr>
          <a:lstStyle/>
          <a:p>
            <a:r>
              <a:rPr lang="en-US" altLang="zh-CN" sz="1600" dirty="0">
                <a:solidFill>
                  <a:schemeClr val="tx1">
                    <a:lumMod val="50000"/>
                    <a:lumOff val="50000"/>
                  </a:schemeClr>
                </a:solidFill>
                <a:cs typeface="+mn-ea"/>
                <a:sym typeface="+mn-lt"/>
              </a:rPr>
              <a:t>在软件管理的领域里存在着被称作“依赖地狱”的死亡之谷，系统规模越大，加入的包越多，你就越有可能在未来的某一天发现自己已深陷绝望之中。</a:t>
            </a:r>
            <a:endParaRPr lang="en-US" altLang="zh-CN" sz="1600" dirty="0">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377440" y="853833"/>
            <a:ext cx="371856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会议记录</a:t>
            </a:r>
            <a:endParaRPr lang="zh-CN" altLang="en-US" sz="3200" dirty="0">
              <a:solidFill>
                <a:schemeClr val="tx1">
                  <a:lumMod val="75000"/>
                  <a:lumOff val="25000"/>
                </a:schemeClr>
              </a:solidFill>
              <a:cs typeface="+mn-ea"/>
              <a:sym typeface="+mn-lt"/>
            </a:endParaRPr>
          </a:p>
        </p:txBody>
      </p:sp>
      <p:cxnSp>
        <p:nvCxnSpPr>
          <p:cNvPr id="20" name="直接连接符 19"/>
          <p:cNvCxnSpPr/>
          <p:nvPr/>
        </p:nvCxnSpPr>
        <p:spPr>
          <a:xfrm>
            <a:off x="2494982" y="1597198"/>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2377440" y="1807210"/>
            <a:ext cx="9163685" cy="4246245"/>
          </a:xfrm>
          <a:prstGeom prst="rect">
            <a:avLst/>
          </a:prstGeom>
          <a:noFill/>
        </p:spPr>
        <p:txBody>
          <a:bodyPr wrap="square" rtlCol="0" anchor="t">
            <a:spAutoFit/>
          </a:bodyPr>
          <a:p>
            <a:r>
              <a:rPr lang="zh-CN" altLang="en-US"/>
              <a:t>会议记录格式：</a:t>
            </a:r>
            <a:r>
              <a:rPr lang="en-US" altLang="zh-CN"/>
              <a:t>SE2020-G06-</a:t>
            </a:r>
            <a:r>
              <a:rPr lang="zh-CN" altLang="en-US"/>
              <a:t>会议纪要</a:t>
            </a:r>
            <a:r>
              <a:rPr lang="en-US" altLang="zh-CN"/>
              <a:t>_xxxx(</a:t>
            </a:r>
            <a:r>
              <a:rPr lang="zh-CN" altLang="en-US"/>
              <a:t>年</a:t>
            </a:r>
            <a:r>
              <a:rPr lang="en-US" altLang="zh-CN"/>
              <a:t>).xx(</a:t>
            </a:r>
            <a:r>
              <a:rPr lang="zh-CN" altLang="en-US"/>
              <a:t>月</a:t>
            </a:r>
            <a:r>
              <a:rPr lang="en-US" altLang="zh-CN"/>
              <a:t>).xx(</a:t>
            </a:r>
            <a:r>
              <a:rPr lang="zh-CN" altLang="en-US"/>
              <a:t>日</a:t>
            </a:r>
            <a:r>
              <a:rPr lang="en-US" altLang="zh-CN"/>
              <a:t>)</a:t>
            </a:r>
            <a:endParaRPr lang="en-US" altLang="zh-CN"/>
          </a:p>
          <a:p>
            <a:endParaRPr lang="en-US" altLang="zh-CN"/>
          </a:p>
          <a:p>
            <a:r>
              <a:rPr lang="zh-CN" altLang="en-US"/>
              <a:t>会议记录内容：</a:t>
            </a:r>
            <a:endParaRPr lang="zh-CN" altLang="en-US"/>
          </a:p>
          <a:p>
            <a:endParaRPr lang="zh-CN" altLang="en-US"/>
          </a:p>
          <a:p>
            <a:r>
              <a:t>I.基础信息</a:t>
            </a:r>
            <a:r>
              <a:rPr lang="zh-CN"/>
              <a:t>：主持人、日期、时间、地点、记录员、会议议题</a:t>
            </a:r>
            <a:endParaRPr lang="zh-CN"/>
          </a:p>
          <a:p/>
          <a:p>
            <a:r>
              <a:t>II.到场人员</a:t>
            </a:r>
          </a:p>
          <a:p/>
          <a:p>
            <a:r>
              <a:rPr lang="en-US" altLang="zh-CN"/>
              <a:t>III.上次会议的实行成果与不足</a:t>
            </a:r>
            <a:endParaRPr lang="en-US" altLang="zh-CN"/>
          </a:p>
          <a:p>
            <a:endParaRPr lang="en-US" altLang="zh-CN"/>
          </a:p>
          <a:p>
            <a:r>
              <a:rPr lang="en-US" altLang="zh-CN"/>
              <a:t>IV.本次会议未决问题</a:t>
            </a:r>
            <a:endParaRPr lang="en-US" altLang="zh-CN"/>
          </a:p>
          <a:p>
            <a:endParaRPr lang="en-US" altLang="zh-CN"/>
          </a:p>
          <a:p>
            <a:r>
              <a:rPr lang="en-US" altLang="zh-CN"/>
              <a:t>V.个体内容纪要</a:t>
            </a:r>
            <a:r>
              <a:rPr lang="zh-CN" altLang="en-US"/>
              <a:t>：</a:t>
            </a:r>
            <a:r>
              <a:rPr lang="zh-CN" altLang="en-US"/>
              <a:t>会议职责、个人任务</a:t>
            </a:r>
            <a:endParaRPr lang="zh-CN" altLang="en-US"/>
          </a:p>
          <a:p>
            <a:endParaRPr lang="zh-CN" altLang="en-US"/>
          </a:p>
          <a:p>
            <a:r>
              <a:rPr lang="zh-CN" altLang="en-US"/>
              <a:t>VI.休会：纪要提交、纪要审批</a:t>
            </a:r>
            <a:endParaRPr lang="zh-CN" altLang="en-US"/>
          </a:p>
        </p:txBody>
      </p:sp>
      <p:graphicFrame>
        <p:nvGraphicFramePr>
          <p:cNvPr id="3" name="对象 2">
            <a:hlinkClick r:id="" action="ppaction://ole?verb="/>
          </p:cNvPr>
          <p:cNvGraphicFramePr>
            <a:graphicFrameLocks noChangeAspect="1"/>
          </p:cNvGraphicFramePr>
          <p:nvPr/>
        </p:nvGraphicFramePr>
        <p:xfrm>
          <a:off x="6473825" y="796925"/>
          <a:ext cx="971550" cy="800100"/>
        </p:xfrm>
        <a:graphic>
          <a:graphicData uri="http://schemas.openxmlformats.org/presentationml/2006/ole">
            <mc:AlternateContent xmlns:mc="http://schemas.openxmlformats.org/markup-compatibility/2006">
              <mc:Choice xmlns:v="urn:schemas-microsoft-com:vml" Requires="v">
                <p:oleObj spid="_x0000_s1025" name="" showAsIcon="1" r:id="rId1" imgW="971550" imgH="800100" progId="Word.Document.12">
                  <p:embed/>
                </p:oleObj>
              </mc:Choice>
              <mc:Fallback>
                <p:oleObj name="" showAsIcon="1" r:id="rId1" imgW="971550" imgH="800100" progId="Word.Document.12">
                  <p:embed/>
                  <p:pic>
                    <p:nvPicPr>
                      <p:cNvPr id="0" name="图片 1024"/>
                      <p:cNvPicPr/>
                      <p:nvPr/>
                    </p:nvPicPr>
                    <p:blipFill>
                      <a:blip r:embed="rId2"/>
                      <a:stretch>
                        <a:fillRect/>
                      </a:stretch>
                    </p:blipFill>
                    <p:spPr>
                      <a:xfrm>
                        <a:off x="6473825" y="796925"/>
                        <a:ext cx="971550" cy="800100"/>
                      </a:xfrm>
                      <a:prstGeom prst="rect">
                        <a:avLst/>
                      </a:prstGeom>
                    </p:spPr>
                  </p:pic>
                </p:oleObj>
              </mc:Fallback>
            </mc:AlternateContent>
          </a:graphicData>
        </a:graphic>
      </p:graphicFrame>
      <p:graphicFrame>
        <p:nvGraphicFramePr>
          <p:cNvPr id="4" name="对象 3">
            <a:hlinkClick r:id="" action="ppaction://ole?verb="/>
          </p:cNvPr>
          <p:cNvGraphicFramePr>
            <a:graphicFrameLocks noChangeAspect="1"/>
          </p:cNvGraphicFramePr>
          <p:nvPr/>
        </p:nvGraphicFramePr>
        <p:xfrm>
          <a:off x="8042275" y="796925"/>
          <a:ext cx="971550" cy="800100"/>
        </p:xfrm>
        <a:graphic>
          <a:graphicData uri="http://schemas.openxmlformats.org/presentationml/2006/ole">
            <mc:AlternateContent xmlns:mc="http://schemas.openxmlformats.org/markup-compatibility/2006">
              <mc:Choice xmlns:v="urn:schemas-microsoft-com:vml" Requires="v">
                <p:oleObj spid="_x0000_s1026" name="" showAsIcon="1" r:id="rId3" imgW="971550" imgH="800100" progId="Word.Document.12">
                  <p:embed/>
                </p:oleObj>
              </mc:Choice>
              <mc:Fallback>
                <p:oleObj name="" showAsIcon="1" r:id="rId3" imgW="971550" imgH="800100" progId="Word.Document.12">
                  <p:embed/>
                  <p:pic>
                    <p:nvPicPr>
                      <p:cNvPr id="0" name="图片 1025"/>
                      <p:cNvPicPr/>
                      <p:nvPr/>
                    </p:nvPicPr>
                    <p:blipFill>
                      <a:blip r:embed="rId4"/>
                      <a:stretch>
                        <a:fillRect/>
                      </a:stretch>
                    </p:blipFill>
                    <p:spPr>
                      <a:xfrm>
                        <a:off x="8042275" y="796925"/>
                        <a:ext cx="971550" cy="80010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672205" y="341388"/>
            <a:ext cx="371856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配置管理</a:t>
            </a:r>
            <a:r>
              <a:rPr lang="en-US" altLang="zh-CN" sz="1200" dirty="0">
                <a:solidFill>
                  <a:schemeClr val="tx1">
                    <a:lumMod val="75000"/>
                    <a:lumOff val="25000"/>
                  </a:schemeClr>
                </a:solidFill>
                <a:cs typeface="+mn-ea"/>
                <a:sym typeface="+mn-lt"/>
              </a:rPr>
              <a:t>[5]</a:t>
            </a:r>
            <a:endParaRPr lang="en-US" altLang="zh-CN" sz="1200" dirty="0">
              <a:solidFill>
                <a:schemeClr val="tx1">
                  <a:lumMod val="75000"/>
                  <a:lumOff val="25000"/>
                </a:schemeClr>
              </a:solidFill>
              <a:cs typeface="+mn-ea"/>
              <a:sym typeface="+mn-lt"/>
            </a:endParaRPr>
          </a:p>
        </p:txBody>
      </p:sp>
      <p:cxnSp>
        <p:nvCxnSpPr>
          <p:cNvPr id="20" name="直接连接符 19"/>
          <p:cNvCxnSpPr/>
          <p:nvPr/>
        </p:nvCxnSpPr>
        <p:spPr>
          <a:xfrm>
            <a:off x="3789747" y="108475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651635" y="1294765"/>
            <a:ext cx="9889490" cy="5077460"/>
          </a:xfrm>
          <a:prstGeom prst="rect">
            <a:avLst/>
          </a:prstGeom>
          <a:noFill/>
        </p:spPr>
        <p:txBody>
          <a:bodyPr wrap="square" rtlCol="0" anchor="t">
            <a:spAutoFit/>
          </a:bodyPr>
          <a:p>
            <a:r>
              <a:rPr lang="en-US" altLang="zh-CN"/>
              <a:t>1.</a:t>
            </a:r>
            <a:r>
              <a:rPr lang="zh-CN" altLang="en-US"/>
              <a:t>代码版本格式：主版本号.次版本号.修订号，版本号递增规则如下：</a:t>
            </a:r>
            <a:endParaRPr lang="zh-CN" altLang="en-US"/>
          </a:p>
          <a:p>
            <a:endParaRPr lang="zh-CN" altLang="en-US"/>
          </a:p>
          <a:p>
            <a:r>
              <a:rPr lang="en-US" altLang="zh-CN"/>
              <a:t>	</a:t>
            </a:r>
            <a:r>
              <a:rPr lang="zh-CN" altLang="en-US"/>
              <a:t>主版本号：当你做了不兼容的 API 修改，</a:t>
            </a:r>
            <a:endParaRPr lang="zh-CN" altLang="en-US"/>
          </a:p>
          <a:p>
            <a:endParaRPr lang="zh-CN" altLang="en-US"/>
          </a:p>
          <a:p>
            <a:r>
              <a:rPr lang="en-US" altLang="zh-CN"/>
              <a:t>	</a:t>
            </a:r>
            <a:r>
              <a:rPr lang="zh-CN" altLang="en-US"/>
              <a:t>次版本号：当你做了向下兼容的功能性新增，</a:t>
            </a:r>
            <a:endParaRPr lang="zh-CN" altLang="en-US"/>
          </a:p>
          <a:p>
            <a:endParaRPr lang="zh-CN" altLang="en-US"/>
          </a:p>
          <a:p>
            <a:r>
              <a:rPr lang="en-US" altLang="zh-CN"/>
              <a:t>	</a:t>
            </a:r>
            <a:r>
              <a:rPr lang="zh-CN" altLang="en-US"/>
              <a:t>修订号：当你做了向下兼容的问题修正。</a:t>
            </a:r>
            <a:endParaRPr lang="zh-CN" altLang="en-US"/>
          </a:p>
          <a:p>
            <a:endParaRPr lang="zh-CN" altLang="en-US"/>
          </a:p>
          <a:p>
            <a:r>
              <a:rPr lang="zh-CN" altLang="en-US"/>
              <a:t>注：先行版本号及版本编译元数据可以加到“主版本号.次版本号.修订号”的后面，作为延伸。</a:t>
            </a:r>
            <a:endParaRPr lang="zh-CN" altLang="en-US"/>
          </a:p>
          <a:p>
            <a:endParaRPr lang="zh-CN" altLang="en-US"/>
          </a:p>
          <a:p>
            <a:endParaRPr lang="zh-CN" altLang="en-US"/>
          </a:p>
          <a:p>
            <a:r>
              <a:rPr lang="en-US" altLang="zh-CN"/>
              <a:t>2.</a:t>
            </a:r>
            <a:r>
              <a:rPr lang="zh-CN" altLang="en-US"/>
              <a:t>报告（</a:t>
            </a:r>
            <a:r>
              <a:rPr lang="en-US" altLang="zh-CN"/>
              <a:t>PPT</a:t>
            </a:r>
            <a:r>
              <a:rPr lang="zh-CN" altLang="en-US"/>
              <a:t>）版本格式：正式版本号</a:t>
            </a:r>
            <a:r>
              <a:rPr lang="en-US" altLang="zh-CN"/>
              <a:t>.</a:t>
            </a:r>
            <a:r>
              <a:rPr lang="zh-CN" altLang="en-US"/>
              <a:t>评审版本号</a:t>
            </a:r>
            <a:r>
              <a:rPr lang="en-US" altLang="zh-CN"/>
              <a:t>.</a:t>
            </a:r>
            <a:r>
              <a:rPr lang="zh-CN" altLang="en-US"/>
              <a:t>自行迭代号，版本号递增规则如下：</a:t>
            </a:r>
            <a:endParaRPr lang="zh-CN" altLang="en-US"/>
          </a:p>
          <a:p>
            <a:r>
              <a:rPr lang="en-US" altLang="zh-CN"/>
              <a:t>	</a:t>
            </a:r>
            <a:endParaRPr lang="en-US" altLang="zh-CN"/>
          </a:p>
          <a:p>
            <a:r>
              <a:rPr lang="en-US" altLang="zh-CN"/>
              <a:t>	</a:t>
            </a:r>
            <a:r>
              <a:rPr lang="zh-CN" altLang="en-US"/>
              <a:t>正式版本号：正式评审过后的正式版本，一般为</a:t>
            </a:r>
            <a:r>
              <a:rPr lang="en-US" altLang="zh-CN"/>
              <a:t>1.0.0</a:t>
            </a:r>
            <a:r>
              <a:rPr lang="zh-CN" altLang="en-US"/>
              <a:t>，提交日期为评审当周的周日，</a:t>
            </a:r>
            <a:endParaRPr lang="zh-CN" altLang="en-US"/>
          </a:p>
          <a:p>
            <a:r>
              <a:rPr lang="en-US" altLang="zh-CN"/>
              <a:t>	</a:t>
            </a:r>
            <a:endParaRPr lang="en-US" altLang="zh-CN"/>
          </a:p>
          <a:p>
            <a:r>
              <a:rPr lang="en-US" altLang="zh-CN"/>
              <a:t>	</a:t>
            </a:r>
            <a:r>
              <a:rPr lang="zh-CN" altLang="en-US"/>
              <a:t>评审版本号：经过预评审或先行组评审后，根据其评审内容修改的版本，</a:t>
            </a:r>
            <a:endParaRPr lang="zh-CN" altLang="en-US"/>
          </a:p>
          <a:p>
            <a:r>
              <a:rPr lang="en-US" altLang="zh-CN"/>
              <a:t>	</a:t>
            </a:r>
            <a:endParaRPr lang="en-US" altLang="zh-CN"/>
          </a:p>
          <a:p>
            <a:r>
              <a:rPr lang="en-US" altLang="zh-CN"/>
              <a:t>	</a:t>
            </a:r>
            <a:r>
              <a:rPr lang="zh-CN" altLang="en-US"/>
              <a:t>自行迭代号：根据上课内容或小组会议后，对上一版本内容的修正。</a:t>
            </a:r>
            <a:endParaRPr lang="en-US" altLang="zh-CN"/>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600960" y="826135"/>
            <a:ext cx="2021205"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配置管理</a:t>
            </a:r>
            <a:endParaRPr lang="zh-CN" altLang="en-US" sz="3200" dirty="0">
              <a:solidFill>
                <a:schemeClr val="tx1">
                  <a:lumMod val="75000"/>
                  <a:lumOff val="25000"/>
                </a:schemeClr>
              </a:solidFill>
              <a:cs typeface="+mn-ea"/>
              <a:sym typeface="+mn-lt"/>
            </a:endParaRPr>
          </a:p>
        </p:txBody>
      </p:sp>
      <p:cxnSp>
        <p:nvCxnSpPr>
          <p:cNvPr id="20" name="直接连接符 19"/>
          <p:cNvCxnSpPr/>
          <p:nvPr/>
        </p:nvCxnSpPr>
        <p:spPr>
          <a:xfrm>
            <a:off x="2718502" y="1569258"/>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2151380" y="1905000"/>
            <a:ext cx="9531985" cy="45783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椭圆 21"/>
          <p:cNvSpPr/>
          <p:nvPr/>
        </p:nvSpPr>
        <p:spPr>
          <a:xfrm>
            <a:off x="962527" y="883919"/>
            <a:ext cx="1592179" cy="1592179"/>
          </a:xfrm>
          <a:prstGeom prst="ellipse">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dirty="0">
                <a:solidFill>
                  <a:schemeClr val="bg1"/>
                </a:solidFill>
                <a:latin typeface="Agency FB" panose="020B0503020202020204" pitchFamily="34" charset="0"/>
                <a:cs typeface="+mn-ea"/>
                <a:sym typeface="+mn-lt"/>
              </a:rPr>
              <a:t>1</a:t>
            </a:r>
            <a:endParaRPr lang="zh-CN" altLang="en-US" sz="13800" dirty="0">
              <a:solidFill>
                <a:schemeClr val="bg1"/>
              </a:solidFill>
              <a:latin typeface="Agency FB" panose="020B0503020202020204" pitchFamily="34" charset="0"/>
              <a:cs typeface="+mn-ea"/>
              <a:sym typeface="+mn-lt"/>
            </a:endParaRPr>
          </a:p>
        </p:txBody>
      </p:sp>
      <p:sp>
        <p:nvSpPr>
          <p:cNvPr id="23" name="文本框 22"/>
          <p:cNvSpPr txBox="1"/>
          <p:nvPr/>
        </p:nvSpPr>
        <p:spPr>
          <a:xfrm>
            <a:off x="962527" y="2788920"/>
            <a:ext cx="4569593" cy="706755"/>
          </a:xfrm>
          <a:prstGeom prst="rect">
            <a:avLst/>
          </a:prstGeom>
          <a:noFill/>
        </p:spPr>
        <p:txBody>
          <a:bodyPr wrap="square" rtlCol="0">
            <a:spAutoFit/>
          </a:bodyPr>
          <a:lstStyle/>
          <a:p>
            <a:r>
              <a:rPr lang="zh-CN" altLang="en-US" sz="4000" dirty="0">
                <a:solidFill>
                  <a:schemeClr val="tx1">
                    <a:lumMod val="75000"/>
                    <a:lumOff val="25000"/>
                  </a:schemeClr>
                </a:solidFill>
                <a:cs typeface="+mn-ea"/>
                <a:sym typeface="+mn-lt"/>
              </a:rPr>
              <a:t>引言</a:t>
            </a:r>
            <a:endParaRPr lang="zh-CN" altLang="en-US" sz="4000" dirty="0">
              <a:solidFill>
                <a:schemeClr val="tx1">
                  <a:lumMod val="75000"/>
                  <a:lumOff val="25000"/>
                </a:schemeClr>
              </a:solidFill>
              <a:cs typeface="+mn-ea"/>
              <a:sym typeface="+mn-lt"/>
            </a:endParaRPr>
          </a:p>
        </p:txBody>
      </p:sp>
      <p:cxnSp>
        <p:nvCxnSpPr>
          <p:cNvPr id="24" name="直接连接符 23"/>
          <p:cNvCxnSpPr/>
          <p:nvPr/>
        </p:nvCxnSpPr>
        <p:spPr>
          <a:xfrm>
            <a:off x="1036269" y="3613067"/>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962527" y="3809628"/>
            <a:ext cx="5277825" cy="521970"/>
          </a:xfrm>
          <a:prstGeom prst="rect">
            <a:avLst/>
          </a:prstGeom>
          <a:noFill/>
        </p:spPr>
        <p:txBody>
          <a:bodyPr wrap="square" rtlCol="0">
            <a:spAutoFit/>
          </a:bodyPr>
          <a:lstStyle/>
          <a:p>
            <a:r>
              <a:rPr lang="zh-CN" sz="1400" dirty="0">
                <a:solidFill>
                  <a:schemeClr val="tx1">
                    <a:lumMod val="50000"/>
                    <a:lumOff val="50000"/>
                  </a:schemeClr>
                </a:solidFill>
                <a:cs typeface="+mn-ea"/>
                <a:sym typeface="+mn-lt"/>
              </a:rPr>
              <a:t>中国数字音乐的不断兴起，带动了庞大的数字音乐竞争市场。在激烈的竞争下，用户面临的不便也随之而来。</a:t>
            </a:r>
            <a:endParaRPr lang="zh-CN" sz="1400" dirty="0">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962527" y="883919"/>
            <a:ext cx="1592179" cy="1592179"/>
          </a:xfrm>
          <a:prstGeom prst="ellipse">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dirty="0">
                <a:solidFill>
                  <a:schemeClr val="bg1"/>
                </a:solidFill>
                <a:latin typeface="Agency FB" panose="020B0503020202020204" pitchFamily="34" charset="0"/>
                <a:cs typeface="+mn-ea"/>
                <a:sym typeface="+mn-lt"/>
              </a:rPr>
              <a:t>5</a:t>
            </a:r>
            <a:endParaRPr lang="zh-CN" altLang="en-US" sz="13800" dirty="0">
              <a:solidFill>
                <a:schemeClr val="bg1"/>
              </a:solidFill>
              <a:latin typeface="Agency FB" panose="020B0503020202020204" pitchFamily="34" charset="0"/>
              <a:cs typeface="+mn-ea"/>
              <a:sym typeface="+mn-lt"/>
            </a:endParaRPr>
          </a:p>
        </p:txBody>
      </p:sp>
      <p:sp>
        <p:nvSpPr>
          <p:cNvPr id="3" name="文本框 2"/>
          <p:cNvSpPr txBox="1"/>
          <p:nvPr/>
        </p:nvSpPr>
        <p:spPr>
          <a:xfrm>
            <a:off x="962527" y="2788920"/>
            <a:ext cx="4569593" cy="706755"/>
          </a:xfrm>
          <a:prstGeom prst="rect">
            <a:avLst/>
          </a:prstGeom>
          <a:noFill/>
        </p:spPr>
        <p:txBody>
          <a:bodyPr wrap="square" rtlCol="0">
            <a:spAutoFit/>
          </a:bodyPr>
          <a:lstStyle/>
          <a:p>
            <a:r>
              <a:rPr lang="zh-CN" altLang="en-US" sz="4000" dirty="0">
                <a:solidFill>
                  <a:schemeClr val="tx1">
                    <a:lumMod val="75000"/>
                    <a:lumOff val="25000"/>
                  </a:schemeClr>
                </a:solidFill>
                <a:cs typeface="+mn-ea"/>
                <a:sym typeface="+mn-lt"/>
              </a:rPr>
              <a:t>参考资料</a:t>
            </a:r>
            <a:endParaRPr lang="zh-CN" altLang="en-US" sz="4000" dirty="0">
              <a:solidFill>
                <a:schemeClr val="tx1">
                  <a:lumMod val="75000"/>
                  <a:lumOff val="25000"/>
                </a:schemeClr>
              </a:solidFill>
              <a:cs typeface="+mn-ea"/>
              <a:sym typeface="+mn-lt"/>
            </a:endParaRPr>
          </a:p>
        </p:txBody>
      </p:sp>
      <p:cxnSp>
        <p:nvCxnSpPr>
          <p:cNvPr id="4" name="直接连接符 3"/>
          <p:cNvCxnSpPr/>
          <p:nvPr/>
        </p:nvCxnSpPr>
        <p:spPr>
          <a:xfrm>
            <a:off x="1036269" y="3613067"/>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962527" y="3809628"/>
            <a:ext cx="5277825" cy="583565"/>
          </a:xfrm>
          <a:prstGeom prst="rect">
            <a:avLst/>
          </a:prstGeom>
          <a:noFill/>
        </p:spPr>
        <p:txBody>
          <a:bodyPr wrap="square" rtlCol="0">
            <a:spAutoFit/>
          </a:bodyPr>
          <a:lstStyle/>
          <a:p>
            <a:r>
              <a:rPr lang="en-US" altLang="zh-CN" sz="1600" dirty="0">
                <a:solidFill>
                  <a:schemeClr val="tx1">
                    <a:lumMod val="50000"/>
                    <a:lumOff val="50000"/>
                  </a:schemeClr>
                </a:solidFill>
                <a:cs typeface="+mn-ea"/>
                <a:sym typeface="+mn-lt"/>
              </a:rPr>
              <a:t>参考资料的意义在于，指出该部分内容的来源/出处，从而保障这段内容是客观真实的。</a:t>
            </a:r>
            <a:endParaRPr lang="en-US" altLang="zh-CN" sz="1600" dirty="0">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右箭头 21"/>
          <p:cNvSpPr/>
          <p:nvPr/>
        </p:nvSpPr>
        <p:spPr>
          <a:xfrm>
            <a:off x="6247539" y="797560"/>
            <a:ext cx="2003016" cy="2682240"/>
          </a:xfrm>
          <a:prstGeom prst="bentArrow">
            <a:avLst>
              <a:gd name="adj1" fmla="val 10114"/>
              <a:gd name="adj2" fmla="val 8376"/>
              <a:gd name="adj3" fmla="val 18465"/>
              <a:gd name="adj4" fmla="val 43750"/>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65000"/>
                  <a:lumOff val="35000"/>
                </a:schemeClr>
              </a:solidFill>
              <a:cs typeface="+mn-ea"/>
              <a:sym typeface="+mn-lt"/>
            </a:endParaRPr>
          </a:p>
        </p:txBody>
      </p:sp>
      <p:sp>
        <p:nvSpPr>
          <p:cNvPr id="21" name="圆角右箭头 20"/>
          <p:cNvSpPr/>
          <p:nvPr/>
        </p:nvSpPr>
        <p:spPr>
          <a:xfrm>
            <a:off x="6232791" y="2030730"/>
            <a:ext cx="1791744" cy="3025140"/>
          </a:xfrm>
          <a:prstGeom prst="bentArrow">
            <a:avLst>
              <a:gd name="adj1" fmla="val 13168"/>
              <a:gd name="adj2" fmla="val 9259"/>
              <a:gd name="adj3" fmla="val 20732"/>
              <a:gd name="adj4" fmla="val 43750"/>
            </a:avLst>
          </a:prstGeom>
          <a:solidFill>
            <a:srgbClr val="37A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65000"/>
                  <a:lumOff val="35000"/>
                </a:schemeClr>
              </a:solidFill>
              <a:cs typeface="+mn-ea"/>
              <a:sym typeface="+mn-lt"/>
            </a:endParaRPr>
          </a:p>
        </p:txBody>
      </p:sp>
      <p:sp>
        <p:nvSpPr>
          <p:cNvPr id="2" name="圆角右箭头 1"/>
          <p:cNvSpPr/>
          <p:nvPr/>
        </p:nvSpPr>
        <p:spPr>
          <a:xfrm flipH="1">
            <a:off x="4486132" y="2848610"/>
            <a:ext cx="1974624" cy="2849880"/>
          </a:xfrm>
          <a:prstGeom prst="bentArrow">
            <a:avLst>
              <a:gd name="adj1" fmla="val 12512"/>
              <a:gd name="adj2" fmla="val 9892"/>
              <a:gd name="adj3" fmla="val 17062"/>
              <a:gd name="adj4" fmla="val 43750"/>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65000"/>
                  <a:lumOff val="35000"/>
                </a:schemeClr>
              </a:solidFill>
              <a:cs typeface="+mn-ea"/>
              <a:sym typeface="+mn-lt"/>
            </a:endParaRPr>
          </a:p>
        </p:txBody>
      </p:sp>
      <p:sp>
        <p:nvSpPr>
          <p:cNvPr id="19" name="文本框 18"/>
          <p:cNvSpPr txBox="1"/>
          <p:nvPr/>
        </p:nvSpPr>
        <p:spPr>
          <a:xfrm>
            <a:off x="2377440" y="853833"/>
            <a:ext cx="371856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参考资料</a:t>
            </a:r>
            <a:endParaRPr lang="zh-CN" altLang="en-US" sz="3200" dirty="0">
              <a:solidFill>
                <a:schemeClr val="tx1">
                  <a:lumMod val="75000"/>
                  <a:lumOff val="25000"/>
                </a:schemeClr>
              </a:solidFill>
              <a:cs typeface="+mn-ea"/>
              <a:sym typeface="+mn-lt"/>
            </a:endParaRPr>
          </a:p>
        </p:txBody>
      </p:sp>
      <p:cxnSp>
        <p:nvCxnSpPr>
          <p:cNvPr id="20" name="直接连接符 19"/>
          <p:cNvCxnSpPr/>
          <p:nvPr/>
        </p:nvCxnSpPr>
        <p:spPr>
          <a:xfrm>
            <a:off x="2494982" y="1597198"/>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 name="圆角右箭头 3"/>
          <p:cNvSpPr/>
          <p:nvPr/>
        </p:nvSpPr>
        <p:spPr>
          <a:xfrm>
            <a:off x="6247539" y="3135630"/>
            <a:ext cx="2003016" cy="2682240"/>
          </a:xfrm>
          <a:prstGeom prst="bentArrow">
            <a:avLst>
              <a:gd name="adj1" fmla="val 10114"/>
              <a:gd name="adj2" fmla="val 8376"/>
              <a:gd name="adj3" fmla="val 18465"/>
              <a:gd name="adj4" fmla="val 43750"/>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cs typeface="+mn-ea"/>
              <a:sym typeface="+mn-lt"/>
            </a:endParaRPr>
          </a:p>
        </p:txBody>
      </p:sp>
      <p:sp>
        <p:nvSpPr>
          <p:cNvPr id="5" name="圆角右箭头 4"/>
          <p:cNvSpPr/>
          <p:nvPr/>
        </p:nvSpPr>
        <p:spPr>
          <a:xfrm>
            <a:off x="6232791" y="4857750"/>
            <a:ext cx="1791744" cy="3025140"/>
          </a:xfrm>
          <a:prstGeom prst="bentArrow">
            <a:avLst>
              <a:gd name="adj1" fmla="val 13168"/>
              <a:gd name="adj2" fmla="val 9259"/>
              <a:gd name="adj3" fmla="val 20732"/>
              <a:gd name="adj4" fmla="val 43750"/>
            </a:avLst>
          </a:prstGeom>
          <a:solidFill>
            <a:srgbClr val="37A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cs typeface="+mn-ea"/>
              <a:sym typeface="+mn-lt"/>
            </a:endParaRPr>
          </a:p>
        </p:txBody>
      </p:sp>
      <p:sp>
        <p:nvSpPr>
          <p:cNvPr id="6" name="圆角右箭头 5"/>
          <p:cNvSpPr/>
          <p:nvPr/>
        </p:nvSpPr>
        <p:spPr>
          <a:xfrm flipH="1">
            <a:off x="4227195" y="3871595"/>
            <a:ext cx="2225040" cy="2575560"/>
          </a:xfrm>
          <a:prstGeom prst="bentArrow">
            <a:avLst>
              <a:gd name="adj1" fmla="val 10048"/>
              <a:gd name="adj2" fmla="val 8262"/>
              <a:gd name="adj3" fmla="val 17780"/>
              <a:gd name="adj4" fmla="val 43750"/>
            </a:avLst>
          </a:prstGeom>
          <a:solidFill>
            <a:srgbClr val="37A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cs typeface="+mn-ea"/>
              <a:sym typeface="+mn-lt"/>
            </a:endParaRPr>
          </a:p>
        </p:txBody>
      </p:sp>
      <p:sp>
        <p:nvSpPr>
          <p:cNvPr id="7" name="圆角右箭头 6"/>
          <p:cNvSpPr/>
          <p:nvPr/>
        </p:nvSpPr>
        <p:spPr>
          <a:xfrm flipH="1">
            <a:off x="4486132" y="5121275"/>
            <a:ext cx="1974624" cy="2849880"/>
          </a:xfrm>
          <a:prstGeom prst="bentArrow">
            <a:avLst>
              <a:gd name="adj1" fmla="val 12512"/>
              <a:gd name="adj2" fmla="val 9892"/>
              <a:gd name="adj3" fmla="val 17062"/>
              <a:gd name="adj4" fmla="val 43750"/>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cs typeface="+mn-ea"/>
              <a:sym typeface="+mn-lt"/>
            </a:endParaRPr>
          </a:p>
        </p:txBody>
      </p:sp>
      <p:sp>
        <p:nvSpPr>
          <p:cNvPr id="8" name="文本框 7"/>
          <p:cNvSpPr txBox="1"/>
          <p:nvPr/>
        </p:nvSpPr>
        <p:spPr>
          <a:xfrm>
            <a:off x="133985" y="2369820"/>
            <a:ext cx="5323840" cy="337185"/>
          </a:xfrm>
          <a:prstGeom prst="rect">
            <a:avLst/>
          </a:prstGeom>
          <a:noFill/>
        </p:spPr>
        <p:txBody>
          <a:bodyPr wrap="square" rtlCol="0">
            <a:spAutoFit/>
          </a:bodyPr>
          <a:lstStyle/>
          <a:p>
            <a:pPr algn="l"/>
            <a:r>
              <a:rPr lang="en-US" altLang="zh-CN" sz="1600" dirty="0">
                <a:solidFill>
                  <a:schemeClr val="tx1">
                    <a:lumMod val="75000"/>
                    <a:lumOff val="25000"/>
                  </a:schemeClr>
                </a:solidFill>
                <a:cs typeface="+mn-ea"/>
                <a:sym typeface="+mn-lt"/>
              </a:rPr>
              <a:t>[1] 2020上半年度中国数字音乐市场研究报告 2020/10/24 </a:t>
            </a:r>
            <a:endParaRPr lang="en-US" altLang="zh-CN" sz="1600" dirty="0">
              <a:solidFill>
                <a:schemeClr val="tx1">
                  <a:lumMod val="75000"/>
                  <a:lumOff val="25000"/>
                </a:schemeClr>
              </a:solidFill>
              <a:cs typeface="+mn-ea"/>
              <a:sym typeface="+mn-lt"/>
            </a:endParaRPr>
          </a:p>
        </p:txBody>
      </p:sp>
      <p:sp>
        <p:nvSpPr>
          <p:cNvPr id="9" name="文本框 8"/>
          <p:cNvSpPr txBox="1"/>
          <p:nvPr/>
        </p:nvSpPr>
        <p:spPr>
          <a:xfrm>
            <a:off x="117475" y="2707005"/>
            <a:ext cx="4019550" cy="306705"/>
          </a:xfrm>
          <a:prstGeom prst="rect">
            <a:avLst/>
          </a:prstGeom>
          <a:noFill/>
        </p:spPr>
        <p:txBody>
          <a:bodyPr wrap="square" rtlCol="0">
            <a:spAutoFit/>
          </a:bodyPr>
          <a:lstStyle/>
          <a:p>
            <a:pPr algn="l"/>
            <a:r>
              <a:rPr lang="zh-CN" altLang="en-US" sz="1400" dirty="0">
                <a:solidFill>
                  <a:schemeClr val="tx1">
                    <a:lumMod val="65000"/>
                    <a:lumOff val="35000"/>
                  </a:schemeClr>
                </a:solidFill>
                <a:cs typeface="+mn-ea"/>
                <a:sym typeface="+mn-lt"/>
              </a:rPr>
              <a:t>https://new.qq.com/rain/a/20200921A0G4VI00</a:t>
            </a:r>
            <a:endParaRPr lang="zh-CN" altLang="en-US" sz="1400" dirty="0">
              <a:solidFill>
                <a:schemeClr val="tx1">
                  <a:lumMod val="65000"/>
                  <a:lumOff val="35000"/>
                </a:schemeClr>
              </a:solidFill>
              <a:cs typeface="+mn-ea"/>
              <a:sym typeface="+mn-lt"/>
            </a:endParaRPr>
          </a:p>
        </p:txBody>
      </p:sp>
      <p:sp>
        <p:nvSpPr>
          <p:cNvPr id="3" name="文本框 2"/>
          <p:cNvSpPr txBox="1"/>
          <p:nvPr/>
        </p:nvSpPr>
        <p:spPr>
          <a:xfrm>
            <a:off x="133985" y="3612515"/>
            <a:ext cx="5175885" cy="337185"/>
          </a:xfrm>
          <a:prstGeom prst="rect">
            <a:avLst/>
          </a:prstGeom>
          <a:noFill/>
        </p:spPr>
        <p:txBody>
          <a:bodyPr wrap="square" rtlCol="0">
            <a:spAutoFit/>
          </a:bodyPr>
          <a:p>
            <a:pPr algn="l"/>
            <a:r>
              <a:rPr lang="en-US" altLang="zh-CN" sz="1600" dirty="0">
                <a:solidFill>
                  <a:schemeClr val="tx1">
                    <a:lumMod val="75000"/>
                    <a:lumOff val="25000"/>
                  </a:schemeClr>
                </a:solidFill>
                <a:cs typeface="+mn-ea"/>
                <a:sym typeface="+mn-lt"/>
              </a:rPr>
              <a:t>[2] FreeMusic</a:t>
            </a:r>
            <a:r>
              <a:rPr lang="zh-CN" altLang="en-US" sz="1600" dirty="0">
                <a:solidFill>
                  <a:schemeClr val="tx1">
                    <a:lumMod val="75000"/>
                    <a:lumOff val="25000"/>
                  </a:schemeClr>
                </a:solidFill>
                <a:cs typeface="+mn-ea"/>
                <a:sym typeface="+mn-lt"/>
              </a:rPr>
              <a:t>实现集各大音乐</a:t>
            </a:r>
            <a:r>
              <a:rPr lang="en-US" altLang="zh-CN" sz="1600" dirty="0">
                <a:solidFill>
                  <a:schemeClr val="tx1">
                    <a:lumMod val="75000"/>
                    <a:lumOff val="25000"/>
                  </a:schemeClr>
                </a:solidFill>
                <a:cs typeface="+mn-ea"/>
                <a:sym typeface="+mn-lt"/>
              </a:rPr>
              <a:t>API</a:t>
            </a:r>
            <a:r>
              <a:rPr lang="zh-CN" altLang="en-US" sz="1600" dirty="0">
                <a:solidFill>
                  <a:schemeClr val="tx1">
                    <a:lumMod val="75000"/>
                    <a:lumOff val="25000"/>
                  </a:schemeClr>
                </a:solidFill>
                <a:cs typeface="+mn-ea"/>
                <a:sym typeface="+mn-lt"/>
              </a:rPr>
              <a:t>为一体 </a:t>
            </a:r>
            <a:r>
              <a:rPr lang="en-US" altLang="zh-CN" sz="1600" dirty="0">
                <a:solidFill>
                  <a:schemeClr val="tx1">
                    <a:lumMod val="75000"/>
                    <a:lumOff val="25000"/>
                  </a:schemeClr>
                </a:solidFill>
                <a:cs typeface="+mn-ea"/>
                <a:sym typeface="+mn-lt"/>
              </a:rPr>
              <a:t>2020/10/24</a:t>
            </a:r>
            <a:endParaRPr lang="en-US" altLang="zh-CN" sz="1600" dirty="0">
              <a:solidFill>
                <a:schemeClr val="tx1">
                  <a:lumMod val="75000"/>
                  <a:lumOff val="25000"/>
                </a:schemeClr>
              </a:solidFill>
              <a:cs typeface="+mn-ea"/>
              <a:sym typeface="+mn-lt"/>
            </a:endParaRPr>
          </a:p>
        </p:txBody>
      </p:sp>
      <p:sp>
        <p:nvSpPr>
          <p:cNvPr id="16" name="文本框 15"/>
          <p:cNvSpPr txBox="1"/>
          <p:nvPr/>
        </p:nvSpPr>
        <p:spPr>
          <a:xfrm>
            <a:off x="133985" y="3949700"/>
            <a:ext cx="4003675" cy="521970"/>
          </a:xfrm>
          <a:prstGeom prst="rect">
            <a:avLst/>
          </a:prstGeom>
          <a:noFill/>
        </p:spPr>
        <p:txBody>
          <a:bodyPr wrap="square" rtlCol="0">
            <a:spAutoFit/>
          </a:bodyPr>
          <a:p>
            <a:pPr algn="l"/>
            <a:r>
              <a:rPr lang="zh-CN" altLang="en-US" sz="1400" dirty="0">
                <a:solidFill>
                  <a:schemeClr val="tx1">
                    <a:lumMod val="65000"/>
                    <a:lumOff val="35000"/>
                  </a:schemeClr>
                </a:solidFill>
                <a:cs typeface="+mn-ea"/>
                <a:sym typeface="+mn-lt"/>
              </a:rPr>
              <a:t>https://blog.csdn.net/a496401006/article/details/103903131</a:t>
            </a:r>
            <a:endParaRPr lang="zh-CN" altLang="en-US" sz="1400" dirty="0">
              <a:solidFill>
                <a:schemeClr val="tx1">
                  <a:lumMod val="65000"/>
                  <a:lumOff val="35000"/>
                </a:schemeClr>
              </a:solidFill>
              <a:cs typeface="+mn-ea"/>
              <a:sym typeface="+mn-lt"/>
            </a:endParaRPr>
          </a:p>
        </p:txBody>
      </p:sp>
      <p:sp>
        <p:nvSpPr>
          <p:cNvPr id="17" name="文本框 16"/>
          <p:cNvSpPr txBox="1"/>
          <p:nvPr/>
        </p:nvSpPr>
        <p:spPr>
          <a:xfrm>
            <a:off x="133985" y="5055870"/>
            <a:ext cx="4020185" cy="337185"/>
          </a:xfrm>
          <a:prstGeom prst="rect">
            <a:avLst/>
          </a:prstGeom>
          <a:noFill/>
        </p:spPr>
        <p:txBody>
          <a:bodyPr wrap="square" rtlCol="0">
            <a:spAutoFit/>
          </a:bodyPr>
          <a:p>
            <a:pPr algn="l"/>
            <a:r>
              <a:rPr lang="en-US" altLang="zh-CN" sz="1600" dirty="0">
                <a:solidFill>
                  <a:schemeClr val="tx1">
                    <a:lumMod val="75000"/>
                    <a:lumOff val="25000"/>
                  </a:schemeClr>
                </a:solidFill>
                <a:cs typeface="+mn-ea"/>
                <a:sym typeface="+mn-lt"/>
              </a:rPr>
              <a:t>[3] 倒带app</a:t>
            </a:r>
            <a:r>
              <a:rPr lang="zh-CN" altLang="en-US" sz="1600" dirty="0">
                <a:solidFill>
                  <a:schemeClr val="tx1">
                    <a:lumMod val="75000"/>
                    <a:lumOff val="25000"/>
                  </a:schemeClr>
                </a:solidFill>
                <a:cs typeface="+mn-ea"/>
                <a:sym typeface="+mn-lt"/>
              </a:rPr>
              <a:t>个人开发主页 </a:t>
            </a:r>
            <a:r>
              <a:rPr lang="en-US" altLang="zh-CN" sz="1600" dirty="0">
                <a:solidFill>
                  <a:schemeClr val="tx1">
                    <a:lumMod val="75000"/>
                    <a:lumOff val="25000"/>
                  </a:schemeClr>
                </a:solidFill>
                <a:cs typeface="+mn-ea"/>
                <a:sym typeface="+mn-lt"/>
              </a:rPr>
              <a:t>2020/10/24</a:t>
            </a:r>
            <a:endParaRPr lang="zh-CN" altLang="en-US" sz="1600" dirty="0">
              <a:solidFill>
                <a:schemeClr val="tx1">
                  <a:lumMod val="75000"/>
                  <a:lumOff val="25000"/>
                </a:schemeClr>
              </a:solidFill>
              <a:cs typeface="+mn-ea"/>
              <a:sym typeface="+mn-lt"/>
            </a:endParaRPr>
          </a:p>
        </p:txBody>
      </p:sp>
      <p:sp>
        <p:nvSpPr>
          <p:cNvPr id="18" name="文本框 17"/>
          <p:cNvSpPr txBox="1"/>
          <p:nvPr/>
        </p:nvSpPr>
        <p:spPr>
          <a:xfrm>
            <a:off x="150495" y="5393055"/>
            <a:ext cx="4003040" cy="306705"/>
          </a:xfrm>
          <a:prstGeom prst="rect">
            <a:avLst/>
          </a:prstGeom>
          <a:noFill/>
        </p:spPr>
        <p:txBody>
          <a:bodyPr wrap="square" rtlCol="0">
            <a:spAutoFit/>
          </a:bodyPr>
          <a:p>
            <a:pPr algn="l"/>
            <a:r>
              <a:rPr lang="zh-CN" altLang="en-US" sz="1400" dirty="0">
                <a:solidFill>
                  <a:schemeClr val="tx1">
                    <a:lumMod val="65000"/>
                    <a:lumOff val="35000"/>
                  </a:schemeClr>
                </a:solidFill>
                <a:cs typeface="+mn-ea"/>
                <a:sym typeface="+mn-lt"/>
              </a:rPr>
              <a:t>https://dniwer.me/#/</a:t>
            </a:r>
            <a:endParaRPr lang="zh-CN" altLang="en-US" sz="1400" dirty="0">
              <a:solidFill>
                <a:schemeClr val="tx1">
                  <a:lumMod val="65000"/>
                  <a:lumOff val="35000"/>
                </a:schemeClr>
              </a:solidFill>
              <a:cs typeface="+mn-ea"/>
              <a:sym typeface="+mn-lt"/>
            </a:endParaRPr>
          </a:p>
        </p:txBody>
      </p:sp>
      <p:sp>
        <p:nvSpPr>
          <p:cNvPr id="25" name="文本框 24"/>
          <p:cNvSpPr txBox="1"/>
          <p:nvPr/>
        </p:nvSpPr>
        <p:spPr>
          <a:xfrm>
            <a:off x="8251825" y="601980"/>
            <a:ext cx="4002405" cy="337185"/>
          </a:xfrm>
          <a:prstGeom prst="rect">
            <a:avLst/>
          </a:prstGeom>
          <a:noFill/>
        </p:spPr>
        <p:txBody>
          <a:bodyPr wrap="square" rtlCol="0">
            <a:spAutoFit/>
          </a:bodyPr>
          <a:p>
            <a:pPr algn="l"/>
            <a:r>
              <a:rPr lang="en-US" altLang="zh-CN" sz="1600" dirty="0">
                <a:solidFill>
                  <a:schemeClr val="tx1">
                    <a:lumMod val="75000"/>
                    <a:lumOff val="25000"/>
                  </a:schemeClr>
                </a:solidFill>
                <a:cs typeface="+mn-ea"/>
                <a:sym typeface="+mn-lt"/>
              </a:rPr>
              <a:t>[4] </a:t>
            </a:r>
            <a:r>
              <a:rPr lang="en-US" sz="1600" dirty="0">
                <a:solidFill>
                  <a:schemeClr val="tx1">
                    <a:lumMod val="75000"/>
                    <a:lumOff val="25000"/>
                  </a:schemeClr>
                </a:solidFill>
                <a:cs typeface="+mn-ea"/>
                <a:sym typeface="+mn-lt"/>
              </a:rPr>
              <a:t>Listen1app</a:t>
            </a:r>
            <a:r>
              <a:rPr lang="zh-CN" altLang="en-US" sz="1600" dirty="0">
                <a:solidFill>
                  <a:schemeClr val="tx1">
                    <a:lumMod val="75000"/>
                    <a:lumOff val="25000"/>
                  </a:schemeClr>
                </a:solidFill>
                <a:cs typeface="+mn-ea"/>
                <a:sym typeface="+mn-lt"/>
              </a:rPr>
              <a:t>开源</a:t>
            </a:r>
            <a:r>
              <a:rPr lang="en-US" altLang="zh-CN" sz="1600" dirty="0">
                <a:solidFill>
                  <a:schemeClr val="tx1">
                    <a:lumMod val="75000"/>
                    <a:lumOff val="25000"/>
                  </a:schemeClr>
                </a:solidFill>
                <a:cs typeface="+mn-ea"/>
                <a:sym typeface="+mn-lt"/>
              </a:rPr>
              <a:t>github </a:t>
            </a:r>
            <a:r>
              <a:rPr lang="en-US" altLang="zh-CN" sz="1600" dirty="0">
                <a:solidFill>
                  <a:schemeClr val="tx1">
                    <a:lumMod val="75000"/>
                    <a:lumOff val="25000"/>
                  </a:schemeClr>
                </a:solidFill>
                <a:cs typeface="+mn-ea"/>
                <a:sym typeface="+mn-lt"/>
              </a:rPr>
              <a:t>2020/10/24</a:t>
            </a:r>
            <a:endParaRPr lang="zh-CN" altLang="en-US" sz="1600" dirty="0">
              <a:solidFill>
                <a:schemeClr val="tx1">
                  <a:lumMod val="75000"/>
                  <a:lumOff val="25000"/>
                </a:schemeClr>
              </a:solidFill>
              <a:cs typeface="+mn-ea"/>
              <a:sym typeface="+mn-lt"/>
            </a:endParaRPr>
          </a:p>
        </p:txBody>
      </p:sp>
      <p:sp>
        <p:nvSpPr>
          <p:cNvPr id="26" name="文本框 25"/>
          <p:cNvSpPr txBox="1"/>
          <p:nvPr/>
        </p:nvSpPr>
        <p:spPr>
          <a:xfrm>
            <a:off x="8251825" y="939165"/>
            <a:ext cx="4003675" cy="306705"/>
          </a:xfrm>
          <a:prstGeom prst="rect">
            <a:avLst/>
          </a:prstGeom>
          <a:noFill/>
        </p:spPr>
        <p:txBody>
          <a:bodyPr wrap="square" rtlCol="0">
            <a:spAutoFit/>
          </a:bodyPr>
          <a:p>
            <a:pPr algn="l"/>
            <a:r>
              <a:rPr lang="zh-CN" altLang="en-US" sz="1400" dirty="0">
                <a:solidFill>
                  <a:schemeClr val="tx1">
                    <a:lumMod val="65000"/>
                    <a:lumOff val="35000"/>
                  </a:schemeClr>
                </a:solidFill>
                <a:cs typeface="+mn-ea"/>
                <a:sym typeface="+mn-lt"/>
              </a:rPr>
              <a:t>http://listen1.github.io/listen1/</a:t>
            </a:r>
            <a:endParaRPr lang="zh-CN" altLang="en-US" sz="1400" dirty="0">
              <a:solidFill>
                <a:schemeClr val="tx1">
                  <a:lumMod val="65000"/>
                  <a:lumOff val="35000"/>
                </a:schemeClr>
              </a:solidFill>
              <a:cs typeface="+mn-ea"/>
              <a:sym typeface="+mn-lt"/>
            </a:endParaRPr>
          </a:p>
        </p:txBody>
      </p:sp>
      <p:sp>
        <p:nvSpPr>
          <p:cNvPr id="10" name="文本框 9"/>
          <p:cNvSpPr txBox="1"/>
          <p:nvPr/>
        </p:nvSpPr>
        <p:spPr>
          <a:xfrm>
            <a:off x="8250555" y="1693545"/>
            <a:ext cx="4002405" cy="337185"/>
          </a:xfrm>
          <a:prstGeom prst="rect">
            <a:avLst/>
          </a:prstGeom>
          <a:noFill/>
        </p:spPr>
        <p:txBody>
          <a:bodyPr wrap="square" rtlCol="0">
            <a:spAutoFit/>
          </a:bodyPr>
          <a:p>
            <a:pPr algn="l"/>
            <a:r>
              <a:rPr lang="en-US" altLang="zh-CN" sz="1600" dirty="0">
                <a:solidFill>
                  <a:schemeClr val="tx1">
                    <a:lumMod val="75000"/>
                    <a:lumOff val="25000"/>
                  </a:schemeClr>
                </a:solidFill>
                <a:cs typeface="+mn-ea"/>
                <a:sym typeface="+mn-lt"/>
              </a:rPr>
              <a:t>[5] </a:t>
            </a:r>
            <a:r>
              <a:rPr lang="zh-CN" altLang="en-US" sz="1600" dirty="0">
                <a:solidFill>
                  <a:schemeClr val="tx1">
                    <a:lumMod val="75000"/>
                    <a:lumOff val="25000"/>
                  </a:schemeClr>
                </a:solidFill>
                <a:cs typeface="+mn-ea"/>
                <a:sym typeface="+mn-lt"/>
              </a:rPr>
              <a:t>版本号规则博客园参考 </a:t>
            </a:r>
            <a:r>
              <a:rPr lang="en-US" altLang="zh-CN" sz="1600" dirty="0">
                <a:solidFill>
                  <a:schemeClr val="tx1">
                    <a:lumMod val="75000"/>
                    <a:lumOff val="25000"/>
                  </a:schemeClr>
                </a:solidFill>
                <a:cs typeface="+mn-ea"/>
                <a:sym typeface="+mn-lt"/>
              </a:rPr>
              <a:t>2020/10/27</a:t>
            </a:r>
            <a:endParaRPr lang="zh-CN" altLang="en-US" sz="1600" dirty="0">
              <a:solidFill>
                <a:schemeClr val="tx1">
                  <a:lumMod val="75000"/>
                  <a:lumOff val="25000"/>
                </a:schemeClr>
              </a:solidFill>
              <a:cs typeface="+mn-ea"/>
              <a:sym typeface="+mn-lt"/>
            </a:endParaRPr>
          </a:p>
        </p:txBody>
      </p:sp>
      <p:sp>
        <p:nvSpPr>
          <p:cNvPr id="11" name="文本框 10"/>
          <p:cNvSpPr txBox="1"/>
          <p:nvPr/>
        </p:nvSpPr>
        <p:spPr>
          <a:xfrm>
            <a:off x="8250555" y="2030730"/>
            <a:ext cx="4003675" cy="521970"/>
          </a:xfrm>
          <a:prstGeom prst="rect">
            <a:avLst/>
          </a:prstGeom>
          <a:noFill/>
        </p:spPr>
        <p:txBody>
          <a:bodyPr wrap="square" rtlCol="0">
            <a:spAutoFit/>
          </a:bodyPr>
          <a:p>
            <a:pPr algn="l"/>
            <a:r>
              <a:rPr lang="zh-CN" altLang="en-US" sz="1400" dirty="0">
                <a:solidFill>
                  <a:schemeClr val="tx1">
                    <a:lumMod val="65000"/>
                    <a:lumOff val="35000"/>
                  </a:schemeClr>
                </a:solidFill>
                <a:cs typeface="+mn-ea"/>
                <a:sym typeface="+mn-lt"/>
              </a:rPr>
              <a:t>https://www.cnblogs.com/duanlibo/p/10971995.html</a:t>
            </a:r>
            <a:endParaRPr lang="zh-CN" altLang="en-US" sz="1400" dirty="0">
              <a:solidFill>
                <a:schemeClr val="tx1">
                  <a:lumMod val="65000"/>
                  <a:lumOff val="35000"/>
                </a:schemeClr>
              </a:solidFill>
              <a:cs typeface="+mn-ea"/>
              <a:sym typeface="+mn-lt"/>
            </a:endParaRPr>
          </a:p>
        </p:txBody>
      </p:sp>
      <p:sp>
        <p:nvSpPr>
          <p:cNvPr id="12" name="文本框 11"/>
          <p:cNvSpPr txBox="1"/>
          <p:nvPr/>
        </p:nvSpPr>
        <p:spPr>
          <a:xfrm>
            <a:off x="8250555" y="3028950"/>
            <a:ext cx="4002405" cy="583565"/>
          </a:xfrm>
          <a:prstGeom prst="rect">
            <a:avLst/>
          </a:prstGeom>
          <a:noFill/>
        </p:spPr>
        <p:txBody>
          <a:bodyPr wrap="square" rtlCol="0">
            <a:spAutoFit/>
          </a:bodyPr>
          <a:p>
            <a:pPr algn="l"/>
            <a:r>
              <a:rPr lang="en-US" altLang="zh-CN" sz="1600" dirty="0">
                <a:solidFill>
                  <a:schemeClr val="tx1">
                    <a:lumMod val="75000"/>
                    <a:lumOff val="25000"/>
                  </a:schemeClr>
                </a:solidFill>
                <a:cs typeface="+mn-ea"/>
                <a:sym typeface="+mn-lt"/>
              </a:rPr>
              <a:t>[6] </a:t>
            </a:r>
            <a:r>
              <a:rPr sz="1600" dirty="0">
                <a:solidFill>
                  <a:schemeClr val="tx1">
                    <a:lumMod val="75000"/>
                    <a:lumOff val="25000"/>
                  </a:schemeClr>
                </a:solidFill>
                <a:cs typeface="+mn-ea"/>
                <a:sym typeface="+mn-lt"/>
              </a:rPr>
              <a:t>GB/T-8567-2006标准的软件工程项目开发计划书模板 </a:t>
            </a:r>
            <a:r>
              <a:rPr lang="en-US" sz="1600" dirty="0">
                <a:solidFill>
                  <a:schemeClr val="tx1">
                    <a:lumMod val="75000"/>
                    <a:lumOff val="25000"/>
                  </a:schemeClr>
                </a:solidFill>
                <a:cs typeface="+mn-ea"/>
                <a:sym typeface="+mn-lt"/>
              </a:rPr>
              <a:t>2020/11/12</a:t>
            </a:r>
            <a:endParaRPr lang="en-US" sz="1600" dirty="0">
              <a:solidFill>
                <a:schemeClr val="tx1">
                  <a:lumMod val="75000"/>
                  <a:lumOff val="25000"/>
                </a:schemeClr>
              </a:solidFill>
              <a:cs typeface="+mn-ea"/>
              <a:sym typeface="+mn-lt"/>
            </a:endParaRPr>
          </a:p>
        </p:txBody>
      </p:sp>
      <p:sp>
        <p:nvSpPr>
          <p:cNvPr id="15" name="文本框 14"/>
          <p:cNvSpPr txBox="1"/>
          <p:nvPr/>
        </p:nvSpPr>
        <p:spPr>
          <a:xfrm>
            <a:off x="8168640" y="4533265"/>
            <a:ext cx="3928110" cy="583565"/>
          </a:xfrm>
          <a:prstGeom prst="rect">
            <a:avLst/>
          </a:prstGeom>
          <a:noFill/>
        </p:spPr>
        <p:txBody>
          <a:bodyPr wrap="square" rtlCol="0">
            <a:spAutoFit/>
          </a:bodyPr>
          <a:p>
            <a:pPr algn="l">
              <a:buClrTx/>
              <a:buSzTx/>
              <a:buFontTx/>
            </a:pPr>
            <a:r>
              <a:rPr lang="en-US" altLang="zh-CN" sz="1600" dirty="0">
                <a:solidFill>
                  <a:schemeClr val="tx1">
                    <a:lumMod val="75000"/>
                    <a:lumOff val="25000"/>
                  </a:schemeClr>
                </a:solidFill>
                <a:cs typeface="+mn-ea"/>
                <a:sym typeface="+mn-lt"/>
              </a:rPr>
              <a:t>[7] 教务系统软件需求规格说明 百度文库 2020/11/10</a:t>
            </a:r>
            <a:endParaRPr lang="en-US" altLang="zh-CN" sz="1600" dirty="0">
              <a:solidFill>
                <a:schemeClr val="tx1">
                  <a:lumMod val="75000"/>
                  <a:lumOff val="25000"/>
                </a:schemeClr>
              </a:solidFill>
              <a:cs typeface="+mn-ea"/>
              <a:sym typeface="+mn-lt"/>
            </a:endParaRPr>
          </a:p>
        </p:txBody>
      </p:sp>
      <p:sp>
        <p:nvSpPr>
          <p:cNvPr id="23" name="文本框 22"/>
          <p:cNvSpPr txBox="1"/>
          <p:nvPr/>
        </p:nvSpPr>
        <p:spPr>
          <a:xfrm>
            <a:off x="8168640" y="5116830"/>
            <a:ext cx="4003675" cy="521970"/>
          </a:xfrm>
          <a:prstGeom prst="rect">
            <a:avLst/>
          </a:prstGeom>
          <a:noFill/>
        </p:spPr>
        <p:txBody>
          <a:bodyPr wrap="square" rtlCol="0">
            <a:spAutoFit/>
          </a:bodyPr>
          <a:p>
            <a:pPr algn="l"/>
            <a:r>
              <a:rPr lang="zh-CN" altLang="en-US" sz="1400" dirty="0">
                <a:solidFill>
                  <a:schemeClr val="tx1">
                    <a:lumMod val="65000"/>
                    <a:lumOff val="35000"/>
                  </a:schemeClr>
                </a:solidFill>
                <a:cs typeface="+mn-ea"/>
                <a:sym typeface="+mn-lt"/>
              </a:rPr>
              <a:t>https://wenku.baidu.com/view/cd8afe7af042336c1eb91a37f111f18583d00cfd.html</a:t>
            </a:r>
            <a:endParaRPr lang="zh-CN" altLang="en-US" sz="1400" dirty="0">
              <a:solidFill>
                <a:schemeClr val="tx1">
                  <a:lumMod val="65000"/>
                  <a:lumOff val="3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962527" y="883919"/>
            <a:ext cx="1592179" cy="1592179"/>
          </a:xfrm>
          <a:prstGeom prst="ellipse">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dirty="0">
                <a:solidFill>
                  <a:schemeClr val="bg1"/>
                </a:solidFill>
                <a:latin typeface="Agency FB" panose="020B0503020202020204" pitchFamily="34" charset="0"/>
                <a:cs typeface="+mn-ea"/>
                <a:sym typeface="+mn-lt"/>
              </a:rPr>
              <a:t>6</a:t>
            </a:r>
            <a:endParaRPr lang="zh-CN" altLang="en-US" sz="13800" dirty="0">
              <a:solidFill>
                <a:schemeClr val="bg1"/>
              </a:solidFill>
              <a:latin typeface="Agency FB" panose="020B0503020202020204" pitchFamily="34" charset="0"/>
              <a:cs typeface="+mn-ea"/>
              <a:sym typeface="+mn-lt"/>
            </a:endParaRPr>
          </a:p>
        </p:txBody>
      </p:sp>
      <p:sp>
        <p:nvSpPr>
          <p:cNvPr id="3" name="文本框 2"/>
          <p:cNvSpPr txBox="1"/>
          <p:nvPr/>
        </p:nvSpPr>
        <p:spPr>
          <a:xfrm>
            <a:off x="962660" y="2788920"/>
            <a:ext cx="5877560" cy="706755"/>
          </a:xfrm>
          <a:prstGeom prst="rect">
            <a:avLst/>
          </a:prstGeom>
          <a:noFill/>
        </p:spPr>
        <p:txBody>
          <a:bodyPr wrap="square" rtlCol="0">
            <a:spAutoFit/>
          </a:bodyPr>
          <a:lstStyle/>
          <a:p>
            <a:r>
              <a:rPr lang="zh-CN" altLang="en-US" sz="4000" dirty="0">
                <a:solidFill>
                  <a:schemeClr val="tx1">
                    <a:lumMod val="75000"/>
                    <a:lumOff val="25000"/>
                  </a:schemeClr>
                </a:solidFill>
                <a:cs typeface="+mn-ea"/>
                <a:sym typeface="+mn-lt"/>
              </a:rPr>
              <a:t>小组分工及评价</a:t>
            </a:r>
            <a:endParaRPr lang="zh-CN" altLang="en-US" sz="4000" dirty="0">
              <a:solidFill>
                <a:schemeClr val="tx1">
                  <a:lumMod val="75000"/>
                  <a:lumOff val="25000"/>
                </a:schemeClr>
              </a:solidFill>
              <a:cs typeface="+mn-ea"/>
              <a:sym typeface="+mn-lt"/>
            </a:endParaRPr>
          </a:p>
        </p:txBody>
      </p:sp>
      <p:cxnSp>
        <p:nvCxnSpPr>
          <p:cNvPr id="4" name="直接连接符 3"/>
          <p:cNvCxnSpPr/>
          <p:nvPr/>
        </p:nvCxnSpPr>
        <p:spPr>
          <a:xfrm>
            <a:off x="1036269" y="3613067"/>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962527" y="3809628"/>
            <a:ext cx="5277825" cy="829945"/>
          </a:xfrm>
          <a:prstGeom prst="rect">
            <a:avLst/>
          </a:prstGeom>
          <a:noFill/>
        </p:spPr>
        <p:txBody>
          <a:bodyPr wrap="square" rtlCol="0">
            <a:spAutoFit/>
          </a:bodyPr>
          <a:lstStyle/>
          <a:p>
            <a:r>
              <a:rPr lang="en-US" altLang="zh-CN" sz="1600" dirty="0">
                <a:solidFill>
                  <a:schemeClr val="tx1">
                    <a:lumMod val="50000"/>
                    <a:lumOff val="50000"/>
                  </a:schemeClr>
                </a:solidFill>
                <a:cs typeface="+mn-ea"/>
                <a:sym typeface="+mn-lt"/>
              </a:rPr>
              <a:t>一切使人团结的是善与美，一切使人分裂的是恶与丑。</a:t>
            </a:r>
            <a:endParaRPr lang="en-US" altLang="zh-CN" sz="1600" dirty="0">
              <a:solidFill>
                <a:schemeClr val="tx1">
                  <a:lumMod val="50000"/>
                  <a:lumOff val="50000"/>
                </a:schemeClr>
              </a:solidFill>
              <a:cs typeface="+mn-ea"/>
              <a:sym typeface="+mn-lt"/>
            </a:endParaRPr>
          </a:p>
          <a:p>
            <a:endParaRPr lang="en-US" altLang="zh-CN" sz="1600" dirty="0">
              <a:solidFill>
                <a:schemeClr val="tx1">
                  <a:lumMod val="50000"/>
                  <a:lumOff val="50000"/>
                </a:schemeClr>
              </a:solidFill>
              <a:cs typeface="+mn-ea"/>
              <a:sym typeface="+mn-lt"/>
            </a:endParaRPr>
          </a:p>
          <a:p>
            <a:pPr algn="r"/>
            <a:r>
              <a:rPr lang="en-US" altLang="zh-CN" sz="1600" dirty="0">
                <a:solidFill>
                  <a:schemeClr val="tx1">
                    <a:lumMod val="50000"/>
                    <a:lumOff val="50000"/>
                  </a:schemeClr>
                </a:solidFill>
                <a:cs typeface="+mn-ea"/>
                <a:sym typeface="+mn-lt"/>
              </a:rPr>
              <a:t> ——列夫·托尔斯泰</a:t>
            </a:r>
            <a:endParaRPr lang="en-US" altLang="zh-CN" sz="1600" dirty="0">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739515" y="166763"/>
            <a:ext cx="371856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小组分工及评价</a:t>
            </a:r>
            <a:endParaRPr lang="zh-CN" altLang="en-US" sz="3200" dirty="0">
              <a:solidFill>
                <a:schemeClr val="tx1">
                  <a:lumMod val="75000"/>
                  <a:lumOff val="25000"/>
                </a:schemeClr>
              </a:solidFill>
              <a:cs typeface="+mn-ea"/>
              <a:sym typeface="+mn-lt"/>
            </a:endParaRPr>
          </a:p>
        </p:txBody>
      </p:sp>
      <p:pic>
        <p:nvPicPr>
          <p:cNvPr id="92" name="图片 91"/>
          <p:cNvPicPr>
            <a:picLocks noChangeAspect="1"/>
          </p:cNvPicPr>
          <p:nvPr/>
        </p:nvPicPr>
        <p:blipFill rotWithShape="1">
          <a:blip r:embed="rId1" cstate="screen"/>
          <a:srcRect/>
          <a:stretch>
            <a:fillRect/>
          </a:stretch>
        </p:blipFill>
        <p:spPr>
          <a:xfrm>
            <a:off x="1003476" y="1012188"/>
            <a:ext cx="2534710" cy="2534710"/>
          </a:xfrm>
          <a:prstGeom prst="ellipse">
            <a:avLst/>
          </a:prstGeom>
        </p:spPr>
      </p:pic>
      <p:pic>
        <p:nvPicPr>
          <p:cNvPr id="93" name="图片 92"/>
          <p:cNvPicPr>
            <a:picLocks noChangeAspect="1"/>
          </p:cNvPicPr>
          <p:nvPr/>
        </p:nvPicPr>
        <p:blipFill rotWithShape="1">
          <a:blip r:embed="rId1" cstate="screen"/>
          <a:srcRect/>
          <a:stretch>
            <a:fillRect/>
          </a:stretch>
        </p:blipFill>
        <p:spPr>
          <a:xfrm>
            <a:off x="4894685" y="1012188"/>
            <a:ext cx="2534710" cy="2534710"/>
          </a:xfrm>
          <a:prstGeom prst="ellipse">
            <a:avLst/>
          </a:prstGeom>
        </p:spPr>
      </p:pic>
      <p:pic>
        <p:nvPicPr>
          <p:cNvPr id="94" name="图片 93"/>
          <p:cNvPicPr>
            <a:picLocks noChangeAspect="1"/>
          </p:cNvPicPr>
          <p:nvPr/>
        </p:nvPicPr>
        <p:blipFill rotWithShape="1">
          <a:blip r:embed="rId1" cstate="screen"/>
          <a:srcRect/>
          <a:stretch>
            <a:fillRect/>
          </a:stretch>
        </p:blipFill>
        <p:spPr>
          <a:xfrm>
            <a:off x="8785894" y="1012188"/>
            <a:ext cx="2534710" cy="2534710"/>
          </a:xfrm>
          <a:prstGeom prst="ellipse">
            <a:avLst/>
          </a:prstGeom>
        </p:spPr>
      </p:pic>
      <p:sp>
        <p:nvSpPr>
          <p:cNvPr id="95" name="矩形 94"/>
          <p:cNvSpPr/>
          <p:nvPr/>
        </p:nvSpPr>
        <p:spPr>
          <a:xfrm>
            <a:off x="1446845" y="3699313"/>
            <a:ext cx="1554480" cy="645160"/>
          </a:xfrm>
          <a:prstGeom prst="rect">
            <a:avLst/>
          </a:prstGeom>
        </p:spPr>
        <p:txBody>
          <a:bodyPr wrap="none">
            <a:spAutoFit/>
          </a:bodyPr>
          <a:p>
            <a:r>
              <a:rPr lang="zh-CN" altLang="en-US" sz="3600" b="1" dirty="0"/>
              <a:t>邢海粟</a:t>
            </a:r>
            <a:endParaRPr lang="zh-CN" altLang="en-US" sz="3600" b="1" dirty="0"/>
          </a:p>
        </p:txBody>
      </p:sp>
      <p:sp>
        <p:nvSpPr>
          <p:cNvPr id="96" name="矩形 95"/>
          <p:cNvSpPr/>
          <p:nvPr/>
        </p:nvSpPr>
        <p:spPr>
          <a:xfrm>
            <a:off x="288290" y="4505325"/>
            <a:ext cx="3561080" cy="2011045"/>
          </a:xfrm>
          <a:prstGeom prst="rect">
            <a:avLst/>
          </a:prstGeom>
        </p:spPr>
        <p:txBody>
          <a:bodyPr wrap="square">
            <a:spAutoFit/>
          </a:bodyPr>
          <a:p>
            <a:pPr lvl="0" algn="ctr">
              <a:lnSpc>
                <a:spcPct val="130000"/>
              </a:lnSpc>
            </a:pPr>
            <a:r>
              <a:rPr sz="1600" dirty="0">
                <a:solidFill>
                  <a:schemeClr val="bg1">
                    <a:lumMod val="50000"/>
                  </a:schemeClr>
                </a:solidFill>
                <a:latin typeface="微软雅黑" panose="020B0503020204020204" charset="-122"/>
                <a:ea typeface="微软雅黑" panose="020B0503020204020204" charset="-122"/>
              </a:rPr>
              <a:t>组长</a:t>
            </a:r>
            <a:endParaRPr sz="1600" dirty="0">
              <a:solidFill>
                <a:schemeClr val="bg1">
                  <a:lumMod val="50000"/>
                </a:schemeClr>
              </a:solidFill>
              <a:latin typeface="微软雅黑" panose="020B0503020204020204" charset="-122"/>
              <a:ea typeface="微软雅黑" panose="020B0503020204020204" charset="-122"/>
            </a:endParaRPr>
          </a:p>
          <a:p>
            <a:pPr lvl="0" algn="l">
              <a:lnSpc>
                <a:spcPct val="130000"/>
              </a:lnSpc>
            </a:pPr>
            <a:r>
              <a:rPr sz="1600" dirty="0">
                <a:solidFill>
                  <a:schemeClr val="bg1">
                    <a:lumMod val="50000"/>
                  </a:schemeClr>
                </a:solidFill>
                <a:latin typeface="微软雅黑" panose="020B0503020204020204" charset="-122"/>
                <a:ea typeface="微软雅黑" panose="020B0503020204020204" charset="-122"/>
              </a:rPr>
              <a:t>协调小组成员矛盾</a:t>
            </a:r>
            <a:r>
              <a:rPr lang="zh-CN" sz="1600" dirty="0">
                <a:solidFill>
                  <a:schemeClr val="bg1">
                    <a:lumMod val="50000"/>
                  </a:schemeClr>
                </a:solidFill>
                <a:latin typeface="微软雅黑" panose="020B0503020204020204" charset="-122"/>
                <a:ea typeface="微软雅黑" panose="020B0503020204020204" charset="-122"/>
              </a:rPr>
              <a:t>，</a:t>
            </a:r>
            <a:r>
              <a:rPr sz="1600" dirty="0">
                <a:solidFill>
                  <a:schemeClr val="bg1">
                    <a:lumMod val="50000"/>
                  </a:schemeClr>
                </a:solidFill>
                <a:latin typeface="微软雅黑" panose="020B0503020204020204" charset="-122"/>
                <a:ea typeface="微软雅黑" panose="020B0503020204020204" charset="-122"/>
              </a:rPr>
              <a:t>团结一致向前冲</a:t>
            </a:r>
            <a:r>
              <a:rPr lang="zh-CN" sz="1600" dirty="0">
                <a:solidFill>
                  <a:schemeClr val="bg1">
                    <a:lumMod val="50000"/>
                  </a:schemeClr>
                </a:solidFill>
                <a:latin typeface="微软雅黑" panose="020B0503020204020204" charset="-122"/>
                <a:ea typeface="微软雅黑" panose="020B0503020204020204" charset="-122"/>
              </a:rPr>
              <a:t>；</a:t>
            </a:r>
            <a:endParaRPr lang="zh-CN" sz="1600" dirty="0">
              <a:solidFill>
                <a:schemeClr val="bg1">
                  <a:lumMod val="50000"/>
                </a:schemeClr>
              </a:solidFill>
              <a:latin typeface="微软雅黑" panose="020B0503020204020204" charset="-122"/>
              <a:ea typeface="微软雅黑" panose="020B0503020204020204" charset="-122"/>
            </a:endParaRPr>
          </a:p>
          <a:p>
            <a:pPr lvl="0" algn="l">
              <a:lnSpc>
                <a:spcPct val="130000"/>
              </a:lnSpc>
            </a:pPr>
            <a:r>
              <a:rPr sz="1600" dirty="0">
                <a:solidFill>
                  <a:schemeClr val="bg1">
                    <a:lumMod val="50000"/>
                  </a:schemeClr>
                </a:solidFill>
                <a:latin typeface="微软雅黑" panose="020B0503020204020204" charset="-122"/>
                <a:ea typeface="微软雅黑" panose="020B0503020204020204" charset="-122"/>
              </a:rPr>
              <a:t>负责</a:t>
            </a:r>
            <a:r>
              <a:rPr lang="zh-CN" sz="1600" dirty="0">
                <a:solidFill>
                  <a:schemeClr val="bg1">
                    <a:lumMod val="50000"/>
                  </a:schemeClr>
                </a:solidFill>
                <a:latin typeface="微软雅黑" panose="020B0503020204020204" charset="-122"/>
                <a:ea typeface="微软雅黑" panose="020B0503020204020204" charset="-122"/>
              </a:rPr>
              <a:t>该阶段</a:t>
            </a:r>
            <a:r>
              <a:rPr sz="1600" dirty="0">
                <a:solidFill>
                  <a:schemeClr val="bg1">
                    <a:lumMod val="50000"/>
                  </a:schemeClr>
                </a:solidFill>
                <a:latin typeface="微软雅黑" panose="020B0503020204020204" charset="-122"/>
                <a:ea typeface="微软雅黑" panose="020B0503020204020204" charset="-122"/>
              </a:rPr>
              <a:t>PPT的制作</a:t>
            </a:r>
            <a:r>
              <a:rPr lang="zh-CN" sz="1600" dirty="0">
                <a:solidFill>
                  <a:schemeClr val="bg1">
                    <a:lumMod val="50000"/>
                  </a:schemeClr>
                </a:solidFill>
                <a:latin typeface="微软雅黑" panose="020B0503020204020204" charset="-122"/>
                <a:ea typeface="微软雅黑" panose="020B0503020204020204" charset="-122"/>
              </a:rPr>
              <a:t>和后续更新；    </a:t>
            </a:r>
            <a:endParaRPr lang="zh-CN" sz="1600" dirty="0">
              <a:solidFill>
                <a:schemeClr val="bg1">
                  <a:lumMod val="50000"/>
                </a:schemeClr>
              </a:solidFill>
              <a:latin typeface="微软雅黑" panose="020B0503020204020204" charset="-122"/>
              <a:ea typeface="微软雅黑" panose="020B0503020204020204" charset="-122"/>
            </a:endParaRPr>
          </a:p>
          <a:p>
            <a:pPr lvl="0" algn="l">
              <a:lnSpc>
                <a:spcPct val="130000"/>
              </a:lnSpc>
            </a:pPr>
            <a:r>
              <a:rPr lang="zh-CN" sz="1600" dirty="0">
                <a:solidFill>
                  <a:schemeClr val="bg1">
                    <a:lumMod val="50000"/>
                  </a:schemeClr>
                </a:solidFill>
                <a:latin typeface="微软雅黑" panose="020B0503020204020204" charset="-122"/>
                <a:ea typeface="微软雅黑" panose="020B0503020204020204" charset="-122"/>
              </a:rPr>
              <a:t>负责数据流图、状态转换图、</a:t>
            </a:r>
            <a:r>
              <a:rPr lang="en-US" altLang="zh-CN" sz="1600" dirty="0">
                <a:solidFill>
                  <a:schemeClr val="bg1">
                    <a:lumMod val="50000"/>
                  </a:schemeClr>
                </a:solidFill>
                <a:latin typeface="微软雅黑" panose="020B0503020204020204" charset="-122"/>
                <a:ea typeface="微软雅黑" panose="020B0503020204020204" charset="-122"/>
              </a:rPr>
              <a:t>E-R</a:t>
            </a:r>
            <a:r>
              <a:rPr lang="zh-CN" altLang="en-US" sz="1600" dirty="0">
                <a:solidFill>
                  <a:schemeClr val="bg1">
                    <a:lumMod val="50000"/>
                  </a:schemeClr>
                </a:solidFill>
                <a:latin typeface="微软雅黑" panose="020B0503020204020204" charset="-122"/>
                <a:ea typeface="微软雅黑" panose="020B0503020204020204" charset="-122"/>
              </a:rPr>
              <a:t>图</a:t>
            </a:r>
            <a:r>
              <a:rPr lang="zh-CN" sz="1600" dirty="0">
                <a:solidFill>
                  <a:schemeClr val="bg1">
                    <a:lumMod val="50000"/>
                  </a:schemeClr>
                </a:solidFill>
                <a:latin typeface="微软雅黑" panose="020B0503020204020204" charset="-122"/>
                <a:ea typeface="微软雅黑" panose="020B0503020204020204" charset="-122"/>
              </a:rPr>
              <a:t>；</a:t>
            </a:r>
            <a:endParaRPr lang="zh-CN" sz="1600" dirty="0">
              <a:solidFill>
                <a:schemeClr val="bg1">
                  <a:lumMod val="50000"/>
                </a:schemeClr>
              </a:solidFill>
              <a:latin typeface="微软雅黑" panose="020B0503020204020204" charset="-122"/>
              <a:ea typeface="微软雅黑" panose="020B0503020204020204" charset="-122"/>
            </a:endParaRPr>
          </a:p>
          <a:p>
            <a:pPr lvl="0" algn="l">
              <a:lnSpc>
                <a:spcPct val="130000"/>
              </a:lnSpc>
            </a:pPr>
            <a:r>
              <a:rPr lang="zh-CN" sz="1600" dirty="0">
                <a:solidFill>
                  <a:schemeClr val="bg1">
                    <a:lumMod val="50000"/>
                  </a:schemeClr>
                </a:solidFill>
                <a:latin typeface="微软雅黑" panose="020B0503020204020204" charset="-122"/>
                <a:ea typeface="微软雅黑" panose="020B0503020204020204" charset="-122"/>
              </a:rPr>
              <a:t>负责沟通用户需求</a:t>
            </a:r>
            <a:r>
              <a:rPr lang="zh-CN" altLang="en-US" sz="1600" dirty="0">
                <a:solidFill>
                  <a:schemeClr val="bg1">
                    <a:lumMod val="50000"/>
                  </a:schemeClr>
                </a:solidFill>
                <a:latin typeface="微软雅黑" panose="020B0503020204020204" charset="-122"/>
                <a:ea typeface="微软雅黑" panose="020B0503020204020204" charset="-122"/>
              </a:rPr>
              <a:t>；    </a:t>
            </a:r>
            <a:r>
              <a:rPr lang="en-US" altLang="zh-CN" sz="1600" dirty="0">
                <a:solidFill>
                  <a:schemeClr val="bg1">
                    <a:lumMod val="50000"/>
                  </a:schemeClr>
                </a:solidFill>
                <a:latin typeface="微软雅黑" panose="020B0503020204020204" charset="-122"/>
                <a:ea typeface="微软雅黑" panose="020B0503020204020204" charset="-122"/>
              </a:rPr>
              <a:t>	            </a:t>
            </a:r>
            <a:endParaRPr lang="zh-CN" altLang="en-US" sz="1600" dirty="0">
              <a:solidFill>
                <a:schemeClr val="bg1">
                  <a:lumMod val="50000"/>
                </a:schemeClr>
              </a:solidFill>
              <a:latin typeface="微软雅黑" panose="020B0503020204020204" charset="-122"/>
              <a:ea typeface="微软雅黑" panose="020B0503020204020204" charset="-122"/>
            </a:endParaRPr>
          </a:p>
          <a:p>
            <a:pPr lvl="0" algn="l">
              <a:lnSpc>
                <a:spcPct val="130000"/>
              </a:lnSpc>
            </a:pPr>
            <a:r>
              <a:rPr lang="zh-CN" sz="1600" dirty="0">
                <a:solidFill>
                  <a:schemeClr val="bg1">
                    <a:lumMod val="50000"/>
                  </a:schemeClr>
                </a:solidFill>
                <a:latin typeface="微软雅黑" panose="020B0503020204020204" charset="-122"/>
                <a:ea typeface="微软雅黑" panose="020B0503020204020204" charset="-122"/>
              </a:rPr>
              <a:t>负责分配下一阶段的任务；                </a:t>
            </a:r>
            <a:endParaRPr lang="en-US" altLang="zh-CN" sz="1600" dirty="0">
              <a:solidFill>
                <a:schemeClr val="bg1">
                  <a:lumMod val="50000"/>
                </a:schemeClr>
              </a:solidFill>
              <a:latin typeface="微软雅黑" panose="020B0503020204020204" charset="-122"/>
              <a:ea typeface="微软雅黑" panose="020B0503020204020204" charset="-122"/>
            </a:endParaRPr>
          </a:p>
        </p:txBody>
      </p:sp>
      <p:grpSp>
        <p:nvGrpSpPr>
          <p:cNvPr id="97" name="Group 11"/>
          <p:cNvGrpSpPr>
            <a:grpSpLocks noChangeAspect="1"/>
          </p:cNvGrpSpPr>
          <p:nvPr/>
        </p:nvGrpSpPr>
        <p:grpSpPr bwMode="auto">
          <a:xfrm>
            <a:off x="5715932" y="2030265"/>
            <a:ext cx="907982" cy="644666"/>
            <a:chOff x="1407" y="1098"/>
            <a:chExt cx="800" cy="568"/>
          </a:xfrm>
          <a:solidFill>
            <a:schemeClr val="tx1">
              <a:lumMod val="75000"/>
              <a:lumOff val="25000"/>
            </a:schemeClr>
          </a:solidFill>
        </p:grpSpPr>
        <p:sp>
          <p:nvSpPr>
            <p:cNvPr id="98"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99"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00"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01" name="Freeform 15"/>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02" name="Freeform 16"/>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03" name="Freeform 17"/>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04" name="Freeform 18"/>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05" name="Freeform 19"/>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grpSp>
      <p:grpSp>
        <p:nvGrpSpPr>
          <p:cNvPr id="106" name="Group 121"/>
          <p:cNvGrpSpPr>
            <a:grpSpLocks noChangeAspect="1"/>
          </p:cNvGrpSpPr>
          <p:nvPr/>
        </p:nvGrpSpPr>
        <p:grpSpPr bwMode="auto">
          <a:xfrm>
            <a:off x="1888648" y="2034805"/>
            <a:ext cx="754758" cy="642396"/>
            <a:chOff x="515" y="3088"/>
            <a:chExt cx="665" cy="566"/>
          </a:xfrm>
          <a:solidFill>
            <a:schemeClr val="tx1">
              <a:lumMod val="75000"/>
              <a:lumOff val="25000"/>
            </a:schemeClr>
          </a:solidFill>
        </p:grpSpPr>
        <p:sp>
          <p:nvSpPr>
            <p:cNvPr id="107" name="Freeform 122"/>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08"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09" name="Freeform 124"/>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10" name="Freeform 125"/>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11" name="Freeform 126"/>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12" name="Freeform 127"/>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13" name="Freeform 128"/>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14" name="Freeform 129"/>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15" name="Freeform 130"/>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grpSp>
      <p:grpSp>
        <p:nvGrpSpPr>
          <p:cNvPr id="116" name="Group 32"/>
          <p:cNvGrpSpPr>
            <a:grpSpLocks noChangeAspect="1"/>
          </p:cNvGrpSpPr>
          <p:nvPr/>
        </p:nvGrpSpPr>
        <p:grpSpPr bwMode="auto">
          <a:xfrm>
            <a:off x="9631169" y="1973516"/>
            <a:ext cx="907980" cy="644666"/>
            <a:chOff x="4354" y="1098"/>
            <a:chExt cx="800" cy="568"/>
          </a:xfrm>
          <a:solidFill>
            <a:schemeClr val="tx1">
              <a:lumMod val="75000"/>
              <a:lumOff val="25000"/>
            </a:schemeClr>
          </a:solidFill>
        </p:grpSpPr>
        <p:sp>
          <p:nvSpPr>
            <p:cNvPr id="117" name="Freeform 33"/>
            <p:cNvSpPr>
              <a:spLocks noEditPoints="1"/>
            </p:cNvSpPr>
            <p:nvPr/>
          </p:nvSpPr>
          <p:spPr bwMode="auto">
            <a:xfrm>
              <a:off x="4441" y="1098"/>
              <a:ext cx="626" cy="423"/>
            </a:xfrm>
            <a:custGeom>
              <a:avLst/>
              <a:gdLst>
                <a:gd name="T0" fmla="*/ 621 w 628"/>
                <a:gd name="T1" fmla="*/ 7 h 423"/>
                <a:gd name="T2" fmla="*/ 605 w 628"/>
                <a:gd name="T3" fmla="*/ 0 h 423"/>
                <a:gd name="T4" fmla="*/ 24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4" y="0"/>
                    <a:pt x="24" y="0"/>
                    <a:pt x="24"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18" name="Freeform 34"/>
            <p:cNvSpPr>
              <a:spLocks noEditPoints="1"/>
            </p:cNvSpPr>
            <p:nvPr/>
          </p:nvSpPr>
          <p:spPr bwMode="auto">
            <a:xfrm>
              <a:off x="4354"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dirty="0">
                <a:solidFill>
                  <a:schemeClr val="bg1"/>
                </a:solidFill>
              </a:endParaRPr>
            </a:p>
          </p:txBody>
        </p:sp>
        <p:sp>
          <p:nvSpPr>
            <p:cNvPr id="119" name="Freeform 35"/>
            <p:cNvSpPr>
              <a:spLocks noEditPoints="1"/>
            </p:cNvSpPr>
            <p:nvPr/>
          </p:nvSpPr>
          <p:spPr bwMode="auto">
            <a:xfrm>
              <a:off x="4355"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20" name="Freeform 36"/>
            <p:cNvSpPr/>
            <p:nvPr/>
          </p:nvSpPr>
          <p:spPr bwMode="auto">
            <a:xfrm>
              <a:off x="4702" y="1225"/>
              <a:ext cx="50" cy="48"/>
            </a:xfrm>
            <a:custGeom>
              <a:avLst/>
              <a:gdLst>
                <a:gd name="T0" fmla="*/ 50 w 50"/>
                <a:gd name="T1" fmla="*/ 24 h 48"/>
                <a:gd name="T2" fmla="*/ 47 w 50"/>
                <a:gd name="T3" fmla="*/ 36 h 48"/>
                <a:gd name="T4" fmla="*/ 40 w 50"/>
                <a:gd name="T5" fmla="*/ 30 h 48"/>
                <a:gd name="T6" fmla="*/ 41 w 50"/>
                <a:gd name="T7" fmla="*/ 24 h 48"/>
                <a:gd name="T8" fmla="*/ 25 w 50"/>
                <a:gd name="T9" fmla="*/ 8 h 48"/>
                <a:gd name="T10" fmla="*/ 9 w 50"/>
                <a:gd name="T11" fmla="*/ 24 h 48"/>
                <a:gd name="T12" fmla="*/ 19 w 50"/>
                <a:gd name="T13" fmla="*/ 40 h 48"/>
                <a:gd name="T14" fmla="*/ 19 w 50"/>
                <a:gd name="T15" fmla="*/ 48 h 48"/>
                <a:gd name="T16" fmla="*/ 0 w 50"/>
                <a:gd name="T17" fmla="*/ 24 h 48"/>
                <a:gd name="T18" fmla="*/ 25 w 50"/>
                <a:gd name="T19" fmla="*/ 0 h 48"/>
                <a:gd name="T20" fmla="*/ 50 w 50"/>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50" y="24"/>
                  </a:moveTo>
                  <a:cubicBezTo>
                    <a:pt x="50" y="29"/>
                    <a:pt x="48" y="33"/>
                    <a:pt x="47" y="36"/>
                  </a:cubicBezTo>
                  <a:cubicBezTo>
                    <a:pt x="40" y="30"/>
                    <a:pt x="40" y="30"/>
                    <a:pt x="40" y="30"/>
                  </a:cubicBezTo>
                  <a:cubicBezTo>
                    <a:pt x="41" y="28"/>
                    <a:pt x="41" y="26"/>
                    <a:pt x="41" y="24"/>
                  </a:cubicBezTo>
                  <a:cubicBezTo>
                    <a:pt x="41" y="15"/>
                    <a:pt x="34" y="8"/>
                    <a:pt x="25" y="8"/>
                  </a:cubicBezTo>
                  <a:cubicBezTo>
                    <a:pt x="16" y="8"/>
                    <a:pt x="9" y="15"/>
                    <a:pt x="9" y="24"/>
                  </a:cubicBezTo>
                  <a:cubicBezTo>
                    <a:pt x="9" y="31"/>
                    <a:pt x="13" y="37"/>
                    <a:pt x="19" y="40"/>
                  </a:cubicBezTo>
                  <a:cubicBezTo>
                    <a:pt x="19" y="48"/>
                    <a:pt x="19" y="48"/>
                    <a:pt x="19" y="48"/>
                  </a:cubicBezTo>
                  <a:cubicBezTo>
                    <a:pt x="8" y="45"/>
                    <a:pt x="0" y="36"/>
                    <a:pt x="0" y="24"/>
                  </a:cubicBezTo>
                  <a:cubicBezTo>
                    <a:pt x="0" y="11"/>
                    <a:pt x="11" y="0"/>
                    <a:pt x="25" y="0"/>
                  </a:cubicBezTo>
                  <a:cubicBezTo>
                    <a:pt x="39" y="0"/>
                    <a:pt x="50" y="11"/>
                    <a:pt x="50"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21" name="Freeform 37"/>
            <p:cNvSpPr/>
            <p:nvPr/>
          </p:nvSpPr>
          <p:spPr bwMode="auto">
            <a:xfrm>
              <a:off x="4682" y="1204"/>
              <a:ext cx="90" cy="90"/>
            </a:xfrm>
            <a:custGeom>
              <a:avLst/>
              <a:gdLst>
                <a:gd name="T0" fmla="*/ 45 w 90"/>
                <a:gd name="T1" fmla="*/ 0 h 90"/>
                <a:gd name="T2" fmla="*/ 0 w 90"/>
                <a:gd name="T3" fmla="*/ 45 h 90"/>
                <a:gd name="T4" fmla="*/ 39 w 90"/>
                <a:gd name="T5" fmla="*/ 90 h 90"/>
                <a:gd name="T6" fmla="*/ 39 w 90"/>
                <a:gd name="T7" fmla="*/ 82 h 90"/>
                <a:gd name="T8" fmla="*/ 8 w 90"/>
                <a:gd name="T9" fmla="*/ 45 h 90"/>
                <a:gd name="T10" fmla="*/ 45 w 90"/>
                <a:gd name="T11" fmla="*/ 9 h 90"/>
                <a:gd name="T12" fmla="*/ 82 w 90"/>
                <a:gd name="T13" fmla="*/ 45 h 90"/>
                <a:gd name="T14" fmla="*/ 75 w 90"/>
                <a:gd name="T15" fmla="*/ 66 h 90"/>
                <a:gd name="T16" fmla="*/ 81 w 90"/>
                <a:gd name="T17" fmla="*/ 72 h 90"/>
                <a:gd name="T18" fmla="*/ 90 w 90"/>
                <a:gd name="T19" fmla="*/ 45 h 90"/>
                <a:gd name="T20" fmla="*/ 45 w 90"/>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0">
                  <a:moveTo>
                    <a:pt x="45" y="0"/>
                  </a:moveTo>
                  <a:cubicBezTo>
                    <a:pt x="20" y="0"/>
                    <a:pt x="0" y="21"/>
                    <a:pt x="0" y="45"/>
                  </a:cubicBezTo>
                  <a:cubicBezTo>
                    <a:pt x="0" y="68"/>
                    <a:pt x="17" y="87"/>
                    <a:pt x="39" y="90"/>
                  </a:cubicBezTo>
                  <a:cubicBezTo>
                    <a:pt x="39" y="82"/>
                    <a:pt x="39" y="82"/>
                    <a:pt x="39" y="82"/>
                  </a:cubicBezTo>
                  <a:cubicBezTo>
                    <a:pt x="21" y="79"/>
                    <a:pt x="8" y="64"/>
                    <a:pt x="8" y="45"/>
                  </a:cubicBezTo>
                  <a:cubicBezTo>
                    <a:pt x="8" y="25"/>
                    <a:pt x="25" y="9"/>
                    <a:pt x="45" y="9"/>
                  </a:cubicBezTo>
                  <a:cubicBezTo>
                    <a:pt x="65" y="9"/>
                    <a:pt x="82" y="25"/>
                    <a:pt x="82" y="45"/>
                  </a:cubicBezTo>
                  <a:cubicBezTo>
                    <a:pt x="82" y="53"/>
                    <a:pt x="79" y="60"/>
                    <a:pt x="75" y="66"/>
                  </a:cubicBezTo>
                  <a:cubicBezTo>
                    <a:pt x="81" y="72"/>
                    <a:pt x="81" y="72"/>
                    <a:pt x="81" y="72"/>
                  </a:cubicBezTo>
                  <a:cubicBezTo>
                    <a:pt x="87" y="65"/>
                    <a:pt x="90" y="55"/>
                    <a:pt x="90" y="45"/>
                  </a:cubicBezTo>
                  <a:cubicBezTo>
                    <a:pt x="90" y="21"/>
                    <a:pt x="70" y="0"/>
                    <a:pt x="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22" name="Freeform 38"/>
            <p:cNvSpPr/>
            <p:nvPr/>
          </p:nvSpPr>
          <p:spPr bwMode="auto">
            <a:xfrm>
              <a:off x="4727" y="1248"/>
              <a:ext cx="99" cy="167"/>
            </a:xfrm>
            <a:custGeom>
              <a:avLst/>
              <a:gdLst>
                <a:gd name="T0" fmla="*/ 0 w 99"/>
                <a:gd name="T1" fmla="*/ 1 h 167"/>
                <a:gd name="T2" fmla="*/ 0 w 99"/>
                <a:gd name="T3" fmla="*/ 1 h 167"/>
                <a:gd name="T4" fmla="*/ 0 w 99"/>
                <a:gd name="T5" fmla="*/ 143 h 167"/>
                <a:gd name="T6" fmla="*/ 0 w 99"/>
                <a:gd name="T7" fmla="*/ 143 h 167"/>
                <a:gd name="T8" fmla="*/ 1 w 99"/>
                <a:gd name="T9" fmla="*/ 143 h 167"/>
                <a:gd name="T10" fmla="*/ 1 w 99"/>
                <a:gd name="T11" fmla="*/ 143 h 167"/>
                <a:gd name="T12" fmla="*/ 29 w 99"/>
                <a:gd name="T13" fmla="*/ 119 h 167"/>
                <a:gd name="T14" fmla="*/ 29 w 99"/>
                <a:gd name="T15" fmla="*/ 119 h 167"/>
                <a:gd name="T16" fmla="*/ 29 w 99"/>
                <a:gd name="T17" fmla="*/ 119 h 167"/>
                <a:gd name="T18" fmla="*/ 30 w 99"/>
                <a:gd name="T19" fmla="*/ 119 h 167"/>
                <a:gd name="T20" fmla="*/ 47 w 99"/>
                <a:gd name="T21" fmla="*/ 163 h 167"/>
                <a:gd name="T22" fmla="*/ 50 w 99"/>
                <a:gd name="T23" fmla="*/ 166 h 167"/>
                <a:gd name="T24" fmla="*/ 54 w 99"/>
                <a:gd name="T25" fmla="*/ 166 h 167"/>
                <a:gd name="T26" fmla="*/ 76 w 99"/>
                <a:gd name="T27" fmla="*/ 157 h 167"/>
                <a:gd name="T28" fmla="*/ 79 w 99"/>
                <a:gd name="T29" fmla="*/ 155 h 167"/>
                <a:gd name="T30" fmla="*/ 79 w 99"/>
                <a:gd name="T31" fmla="*/ 151 h 167"/>
                <a:gd name="T32" fmla="*/ 61 w 99"/>
                <a:gd name="T33" fmla="*/ 107 h 167"/>
                <a:gd name="T34" fmla="*/ 61 w 99"/>
                <a:gd name="T35" fmla="*/ 106 h 167"/>
                <a:gd name="T36" fmla="*/ 61 w 99"/>
                <a:gd name="T37" fmla="*/ 106 h 167"/>
                <a:gd name="T38" fmla="*/ 62 w 99"/>
                <a:gd name="T39" fmla="*/ 106 h 167"/>
                <a:gd name="T40" fmla="*/ 98 w 99"/>
                <a:gd name="T41" fmla="*/ 104 h 167"/>
                <a:gd name="T42" fmla="*/ 99 w 99"/>
                <a:gd name="T43" fmla="*/ 104 h 167"/>
                <a:gd name="T44" fmla="*/ 99 w 99"/>
                <a:gd name="T45" fmla="*/ 104 h 167"/>
                <a:gd name="T46" fmla="*/ 99 w 99"/>
                <a:gd name="T47" fmla="*/ 103 h 167"/>
                <a:gd name="T48" fmla="*/ 1 w 99"/>
                <a:gd name="T49" fmla="*/ 1 h 167"/>
                <a:gd name="T50" fmla="*/ 0 w 99"/>
                <a:gd name="T51"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67">
                  <a:moveTo>
                    <a:pt x="0" y="1"/>
                  </a:moveTo>
                  <a:cubicBezTo>
                    <a:pt x="0" y="1"/>
                    <a:pt x="0" y="1"/>
                    <a:pt x="0" y="1"/>
                  </a:cubicBezTo>
                  <a:cubicBezTo>
                    <a:pt x="0" y="143"/>
                    <a:pt x="0" y="143"/>
                    <a:pt x="0" y="143"/>
                  </a:cubicBezTo>
                  <a:cubicBezTo>
                    <a:pt x="0" y="143"/>
                    <a:pt x="0" y="143"/>
                    <a:pt x="0" y="143"/>
                  </a:cubicBezTo>
                  <a:cubicBezTo>
                    <a:pt x="1" y="143"/>
                    <a:pt x="1" y="143"/>
                    <a:pt x="1" y="143"/>
                  </a:cubicBezTo>
                  <a:cubicBezTo>
                    <a:pt x="1" y="143"/>
                    <a:pt x="1" y="143"/>
                    <a:pt x="1" y="143"/>
                  </a:cubicBezTo>
                  <a:cubicBezTo>
                    <a:pt x="29" y="119"/>
                    <a:pt x="29" y="119"/>
                    <a:pt x="29" y="119"/>
                  </a:cubicBezTo>
                  <a:cubicBezTo>
                    <a:pt x="29" y="119"/>
                    <a:pt x="29" y="119"/>
                    <a:pt x="29" y="119"/>
                  </a:cubicBezTo>
                  <a:cubicBezTo>
                    <a:pt x="29" y="119"/>
                    <a:pt x="29" y="119"/>
                    <a:pt x="29" y="119"/>
                  </a:cubicBezTo>
                  <a:cubicBezTo>
                    <a:pt x="29" y="119"/>
                    <a:pt x="30" y="119"/>
                    <a:pt x="30" y="119"/>
                  </a:cubicBezTo>
                  <a:cubicBezTo>
                    <a:pt x="47" y="163"/>
                    <a:pt x="47" y="163"/>
                    <a:pt x="47" y="163"/>
                  </a:cubicBezTo>
                  <a:cubicBezTo>
                    <a:pt x="48" y="164"/>
                    <a:pt x="49" y="165"/>
                    <a:pt x="50" y="166"/>
                  </a:cubicBezTo>
                  <a:cubicBezTo>
                    <a:pt x="52" y="167"/>
                    <a:pt x="53" y="167"/>
                    <a:pt x="54" y="166"/>
                  </a:cubicBezTo>
                  <a:cubicBezTo>
                    <a:pt x="76" y="157"/>
                    <a:pt x="76" y="157"/>
                    <a:pt x="76" y="157"/>
                  </a:cubicBezTo>
                  <a:cubicBezTo>
                    <a:pt x="77" y="157"/>
                    <a:pt x="78" y="156"/>
                    <a:pt x="79" y="155"/>
                  </a:cubicBezTo>
                  <a:cubicBezTo>
                    <a:pt x="79" y="153"/>
                    <a:pt x="79" y="152"/>
                    <a:pt x="79" y="151"/>
                  </a:cubicBezTo>
                  <a:cubicBezTo>
                    <a:pt x="61" y="107"/>
                    <a:pt x="61" y="107"/>
                    <a:pt x="61" y="107"/>
                  </a:cubicBezTo>
                  <a:cubicBezTo>
                    <a:pt x="61" y="106"/>
                    <a:pt x="61" y="106"/>
                    <a:pt x="61" y="106"/>
                  </a:cubicBezTo>
                  <a:cubicBezTo>
                    <a:pt x="61" y="106"/>
                    <a:pt x="61" y="106"/>
                    <a:pt x="61" y="106"/>
                  </a:cubicBezTo>
                  <a:cubicBezTo>
                    <a:pt x="61" y="106"/>
                    <a:pt x="62" y="106"/>
                    <a:pt x="62" y="106"/>
                  </a:cubicBezTo>
                  <a:cubicBezTo>
                    <a:pt x="98" y="104"/>
                    <a:pt x="98" y="104"/>
                    <a:pt x="98" y="104"/>
                  </a:cubicBezTo>
                  <a:cubicBezTo>
                    <a:pt x="98" y="104"/>
                    <a:pt x="98" y="104"/>
                    <a:pt x="99" y="104"/>
                  </a:cubicBezTo>
                  <a:cubicBezTo>
                    <a:pt x="99" y="104"/>
                    <a:pt x="99" y="104"/>
                    <a:pt x="99" y="104"/>
                  </a:cubicBezTo>
                  <a:cubicBezTo>
                    <a:pt x="99" y="104"/>
                    <a:pt x="99" y="103"/>
                    <a:pt x="99" y="103"/>
                  </a:cubicBezTo>
                  <a:cubicBezTo>
                    <a:pt x="1" y="1"/>
                    <a:pt x="1" y="1"/>
                    <a:pt x="1" y="1"/>
                  </a:cubicBezTo>
                  <a:cubicBezTo>
                    <a:pt x="1"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grpSp>
      <p:pic>
        <p:nvPicPr>
          <p:cNvPr id="123" name="图片 122"/>
          <p:cNvPicPr>
            <a:picLocks noChangeAspect="1"/>
          </p:cNvPicPr>
          <p:nvPr/>
        </p:nvPicPr>
        <p:blipFill>
          <a:blip r:embed="rId2"/>
          <a:stretch>
            <a:fillRect/>
          </a:stretch>
        </p:blipFill>
        <p:spPr>
          <a:xfrm>
            <a:off x="1647190" y="1622425"/>
            <a:ext cx="1310005" cy="1314450"/>
          </a:xfrm>
          <a:prstGeom prst="rect">
            <a:avLst/>
          </a:prstGeom>
        </p:spPr>
      </p:pic>
      <p:sp>
        <p:nvSpPr>
          <p:cNvPr id="124" name="矩形 123"/>
          <p:cNvSpPr/>
          <p:nvPr/>
        </p:nvSpPr>
        <p:spPr>
          <a:xfrm>
            <a:off x="4536440" y="4505325"/>
            <a:ext cx="3249930" cy="1691005"/>
          </a:xfrm>
          <a:prstGeom prst="rect">
            <a:avLst/>
          </a:prstGeom>
        </p:spPr>
        <p:txBody>
          <a:bodyPr wrap="square">
            <a:spAutoFit/>
          </a:bodyPr>
          <a:p>
            <a:pPr lvl="0" algn="ctr">
              <a:lnSpc>
                <a:spcPct val="130000"/>
              </a:lnSpc>
            </a:pPr>
            <a:r>
              <a:rPr sz="1600" dirty="0">
                <a:solidFill>
                  <a:schemeClr val="bg1">
                    <a:lumMod val="50000"/>
                  </a:schemeClr>
                </a:solidFill>
                <a:latin typeface="微软雅黑" panose="020B0503020204020204" charset="-122"/>
                <a:ea typeface="微软雅黑" panose="020B0503020204020204" charset="-122"/>
              </a:rPr>
              <a:t>团队核心</a:t>
            </a:r>
            <a:endParaRPr sz="1600" dirty="0">
              <a:solidFill>
                <a:schemeClr val="bg1">
                  <a:lumMod val="50000"/>
                </a:schemeClr>
              </a:solidFill>
              <a:latin typeface="微软雅黑" panose="020B0503020204020204" charset="-122"/>
              <a:ea typeface="微软雅黑" panose="020B0503020204020204" charset="-122"/>
            </a:endParaRPr>
          </a:p>
          <a:p>
            <a:pPr lvl="0" algn="l">
              <a:lnSpc>
                <a:spcPct val="130000"/>
              </a:lnSpc>
            </a:pPr>
            <a:r>
              <a:rPr lang="zh-CN" sz="1600" dirty="0">
                <a:solidFill>
                  <a:schemeClr val="bg1">
                    <a:lumMod val="50000"/>
                  </a:schemeClr>
                </a:solidFill>
                <a:latin typeface="微软雅黑" panose="020B0503020204020204" charset="-122"/>
                <a:ea typeface="微软雅黑" panose="020B0503020204020204" charset="-122"/>
              </a:rPr>
              <a:t>负责</a:t>
            </a:r>
            <a:r>
              <a:rPr lang="zh-CN" sz="1600" dirty="0">
                <a:solidFill>
                  <a:schemeClr val="bg1">
                    <a:lumMod val="50000"/>
                  </a:schemeClr>
                </a:solidFill>
                <a:latin typeface="微软雅黑" panose="020B0503020204020204" charset="-122"/>
                <a:ea typeface="微软雅黑" panose="020B0503020204020204" charset="-122"/>
                <a:sym typeface="+mn-ea"/>
              </a:rPr>
              <a:t>需求规格说明文</a:t>
            </a:r>
            <a:r>
              <a:rPr lang="zh-CN" sz="1600" dirty="0">
                <a:solidFill>
                  <a:schemeClr val="bg1">
                    <a:lumMod val="50000"/>
                  </a:schemeClr>
                </a:solidFill>
                <a:latin typeface="微软雅黑" panose="020B0503020204020204" charset="-122"/>
                <a:ea typeface="微软雅黑" panose="020B0503020204020204" charset="-122"/>
              </a:rPr>
              <a:t>档的修订；   </a:t>
            </a:r>
            <a:endParaRPr lang="zh-CN" sz="1600" dirty="0">
              <a:solidFill>
                <a:schemeClr val="bg1">
                  <a:lumMod val="50000"/>
                </a:schemeClr>
              </a:solidFill>
              <a:latin typeface="微软雅黑" panose="020B0503020204020204" charset="-122"/>
              <a:ea typeface="微软雅黑" panose="020B0503020204020204" charset="-122"/>
            </a:endParaRPr>
          </a:p>
          <a:p>
            <a:pPr lvl="0" algn="l">
              <a:lnSpc>
                <a:spcPct val="130000"/>
              </a:lnSpc>
            </a:pPr>
            <a:r>
              <a:rPr lang="zh-CN" sz="1600" dirty="0">
                <a:solidFill>
                  <a:schemeClr val="bg1">
                    <a:lumMod val="50000"/>
                  </a:schemeClr>
                </a:solidFill>
                <a:latin typeface="微软雅黑" panose="020B0503020204020204" charset="-122"/>
                <a:ea typeface="微软雅黑" panose="020B0503020204020204" charset="-122"/>
                <a:sym typeface="+mn-ea"/>
              </a:rPr>
              <a:t>负责软件原型图的绘制；</a:t>
            </a:r>
            <a:endParaRPr lang="zh-CN" sz="1600" dirty="0">
              <a:solidFill>
                <a:schemeClr val="bg1">
                  <a:lumMod val="50000"/>
                </a:schemeClr>
              </a:solidFill>
              <a:latin typeface="微软雅黑" panose="020B0503020204020204" charset="-122"/>
              <a:ea typeface="微软雅黑" panose="020B0503020204020204" charset="-122"/>
              <a:sym typeface="+mn-ea"/>
            </a:endParaRPr>
          </a:p>
          <a:p>
            <a:pPr lvl="0" algn="l">
              <a:lnSpc>
                <a:spcPct val="130000"/>
              </a:lnSpc>
            </a:pPr>
            <a:r>
              <a:rPr lang="zh-CN" sz="1600" dirty="0">
                <a:solidFill>
                  <a:schemeClr val="bg1">
                    <a:lumMod val="50000"/>
                  </a:schemeClr>
                </a:solidFill>
                <a:latin typeface="微软雅黑" panose="020B0503020204020204" charset="-122"/>
                <a:ea typeface="微软雅黑" panose="020B0503020204020204" charset="-122"/>
                <a:sym typeface="+mn-ea"/>
              </a:rPr>
              <a:t>负责需求分析的资料收集；</a:t>
            </a:r>
            <a:r>
              <a:rPr lang="en-US" altLang="zh-CN" sz="1600" dirty="0">
                <a:solidFill>
                  <a:schemeClr val="bg1">
                    <a:lumMod val="50000"/>
                  </a:schemeClr>
                </a:solidFill>
                <a:latin typeface="微软雅黑" panose="020B0503020204020204" charset="-122"/>
                <a:ea typeface="微软雅黑" panose="020B0503020204020204" charset="-122"/>
                <a:sym typeface="+mn-ea"/>
              </a:rPr>
              <a:t>	        </a:t>
            </a:r>
            <a:endParaRPr sz="1600" dirty="0">
              <a:solidFill>
                <a:schemeClr val="bg1">
                  <a:lumMod val="50000"/>
                </a:schemeClr>
              </a:solidFill>
              <a:latin typeface="微软雅黑" panose="020B0503020204020204" charset="-122"/>
              <a:ea typeface="微软雅黑" panose="020B0503020204020204" charset="-122"/>
            </a:endParaRPr>
          </a:p>
          <a:p>
            <a:pPr lvl="0" algn="l">
              <a:lnSpc>
                <a:spcPct val="130000"/>
              </a:lnSpc>
            </a:pPr>
            <a:r>
              <a:rPr lang="zh-CN" sz="1600" dirty="0">
                <a:solidFill>
                  <a:schemeClr val="bg1">
                    <a:lumMod val="50000"/>
                  </a:schemeClr>
                </a:solidFill>
                <a:latin typeface="微软雅黑" panose="020B0503020204020204" charset="-122"/>
                <a:ea typeface="微软雅黑" panose="020B0503020204020204" charset="-122"/>
              </a:rPr>
              <a:t>负责</a:t>
            </a:r>
            <a:r>
              <a:rPr sz="1600" dirty="0">
                <a:solidFill>
                  <a:schemeClr val="bg1">
                    <a:lumMod val="50000"/>
                  </a:schemeClr>
                </a:solidFill>
                <a:latin typeface="微软雅黑" panose="020B0503020204020204" charset="-122"/>
                <a:ea typeface="微软雅黑" panose="020B0503020204020204" charset="-122"/>
              </a:rPr>
              <a:t>小组</a:t>
            </a:r>
            <a:r>
              <a:rPr lang="zh-CN" sz="1600" dirty="0">
                <a:solidFill>
                  <a:schemeClr val="bg1">
                    <a:lumMod val="50000"/>
                  </a:schemeClr>
                </a:solidFill>
                <a:latin typeface="微软雅黑" panose="020B0503020204020204" charset="-122"/>
                <a:ea typeface="微软雅黑" panose="020B0503020204020204" charset="-122"/>
              </a:rPr>
              <a:t>报告</a:t>
            </a:r>
            <a:r>
              <a:rPr sz="1600" dirty="0">
                <a:solidFill>
                  <a:schemeClr val="bg1">
                    <a:lumMod val="50000"/>
                  </a:schemeClr>
                </a:solidFill>
                <a:latin typeface="微软雅黑" panose="020B0503020204020204" charset="-122"/>
                <a:ea typeface="微软雅黑" panose="020B0503020204020204" charset="-122"/>
              </a:rPr>
              <a:t>文档的编写</a:t>
            </a:r>
            <a:r>
              <a:rPr lang="zh-CN" sz="1600" dirty="0">
                <a:solidFill>
                  <a:schemeClr val="bg1">
                    <a:lumMod val="50000"/>
                  </a:schemeClr>
                </a:solidFill>
                <a:latin typeface="微软雅黑" panose="020B0503020204020204" charset="-122"/>
                <a:ea typeface="微软雅黑" panose="020B0503020204020204" charset="-122"/>
              </a:rPr>
              <a:t>；          </a:t>
            </a:r>
            <a:r>
              <a:rPr lang="en-US" altLang="zh-CN" sz="1600" dirty="0">
                <a:solidFill>
                  <a:schemeClr val="bg1">
                    <a:lumMod val="50000"/>
                  </a:schemeClr>
                </a:solidFill>
                <a:latin typeface="微软雅黑" panose="020B0503020204020204" charset="-122"/>
                <a:ea typeface="微软雅黑" panose="020B0503020204020204" charset="-122"/>
              </a:rPr>
              <a:t>    </a:t>
            </a:r>
            <a:endParaRPr lang="en-US" altLang="zh-CN" sz="1600" dirty="0">
              <a:solidFill>
                <a:schemeClr val="bg1">
                  <a:lumMod val="50000"/>
                </a:schemeClr>
              </a:solidFill>
              <a:latin typeface="微软雅黑" panose="020B0503020204020204" charset="-122"/>
              <a:ea typeface="微软雅黑" panose="020B0503020204020204" charset="-122"/>
            </a:endParaRPr>
          </a:p>
        </p:txBody>
      </p:sp>
      <p:sp>
        <p:nvSpPr>
          <p:cNvPr id="125" name="矩形 124"/>
          <p:cNvSpPr/>
          <p:nvPr/>
        </p:nvSpPr>
        <p:spPr>
          <a:xfrm>
            <a:off x="8391525" y="4505325"/>
            <a:ext cx="3440430" cy="2011045"/>
          </a:xfrm>
          <a:prstGeom prst="rect">
            <a:avLst/>
          </a:prstGeom>
        </p:spPr>
        <p:txBody>
          <a:bodyPr wrap="square">
            <a:spAutoFit/>
          </a:bodyPr>
          <a:p>
            <a:pPr lvl="0" algn="ctr">
              <a:lnSpc>
                <a:spcPct val="130000"/>
              </a:lnSpc>
            </a:pPr>
            <a:r>
              <a:rPr sz="1600" dirty="0">
                <a:solidFill>
                  <a:schemeClr val="bg1">
                    <a:lumMod val="50000"/>
                  </a:schemeClr>
                </a:solidFill>
                <a:latin typeface="微软雅黑" panose="020B0503020204020204" charset="-122"/>
                <a:ea typeface="微软雅黑" panose="020B0503020204020204" charset="-122"/>
              </a:rPr>
              <a:t>团队核心</a:t>
            </a:r>
            <a:endParaRPr sz="1600" dirty="0">
              <a:solidFill>
                <a:schemeClr val="bg1">
                  <a:lumMod val="50000"/>
                </a:schemeClr>
              </a:solidFill>
              <a:latin typeface="微软雅黑" panose="020B0503020204020204" charset="-122"/>
              <a:ea typeface="微软雅黑" panose="020B0503020204020204" charset="-122"/>
            </a:endParaRPr>
          </a:p>
          <a:p>
            <a:pPr lvl="0" algn="l">
              <a:lnSpc>
                <a:spcPct val="130000"/>
              </a:lnSpc>
            </a:pPr>
            <a:r>
              <a:rPr lang="zh-CN" sz="1600" dirty="0">
                <a:solidFill>
                  <a:schemeClr val="bg1">
                    <a:lumMod val="50000"/>
                  </a:schemeClr>
                </a:solidFill>
                <a:latin typeface="微软雅黑" panose="020B0503020204020204" charset="-122"/>
                <a:ea typeface="微软雅黑" panose="020B0503020204020204" charset="-122"/>
              </a:rPr>
              <a:t>负责小组会议的记录和整理；</a:t>
            </a:r>
            <a:r>
              <a:rPr lang="en-US" altLang="zh-CN" sz="1600" dirty="0">
                <a:solidFill>
                  <a:schemeClr val="bg1">
                    <a:lumMod val="50000"/>
                  </a:schemeClr>
                </a:solidFill>
                <a:latin typeface="微软雅黑" panose="020B0503020204020204" charset="-122"/>
                <a:ea typeface="微软雅黑" panose="020B0503020204020204" charset="-122"/>
              </a:rPr>
              <a:t>	         </a:t>
            </a:r>
            <a:endParaRPr lang="zh-CN" sz="1600" dirty="0">
              <a:solidFill>
                <a:schemeClr val="bg1">
                  <a:lumMod val="50000"/>
                </a:schemeClr>
              </a:solidFill>
              <a:latin typeface="微软雅黑" panose="020B0503020204020204" charset="-122"/>
              <a:ea typeface="微软雅黑" panose="020B0503020204020204" charset="-122"/>
            </a:endParaRPr>
          </a:p>
          <a:p>
            <a:pPr lvl="0" algn="l">
              <a:lnSpc>
                <a:spcPct val="130000"/>
              </a:lnSpc>
            </a:pPr>
            <a:r>
              <a:rPr lang="zh-CN" sz="1600" dirty="0">
                <a:solidFill>
                  <a:schemeClr val="bg1">
                    <a:lumMod val="50000"/>
                  </a:schemeClr>
                </a:solidFill>
                <a:latin typeface="微软雅黑" panose="020B0503020204020204" charset="-122"/>
                <a:ea typeface="微软雅黑" panose="020B0503020204020204" charset="-122"/>
              </a:rPr>
              <a:t>作为配置管理员，负责配置管理；   </a:t>
            </a:r>
            <a:endParaRPr lang="zh-CN" sz="1600" dirty="0">
              <a:solidFill>
                <a:schemeClr val="bg1">
                  <a:lumMod val="50000"/>
                </a:schemeClr>
              </a:solidFill>
              <a:latin typeface="微软雅黑" panose="020B0503020204020204" charset="-122"/>
              <a:ea typeface="微软雅黑" panose="020B0503020204020204" charset="-122"/>
            </a:endParaRPr>
          </a:p>
          <a:p>
            <a:pPr lvl="0" algn="l">
              <a:lnSpc>
                <a:spcPct val="130000"/>
              </a:lnSpc>
            </a:pPr>
            <a:r>
              <a:rPr lang="zh-CN" sz="1600" dirty="0">
                <a:solidFill>
                  <a:schemeClr val="bg1">
                    <a:lumMod val="50000"/>
                  </a:schemeClr>
                </a:solidFill>
                <a:latin typeface="微软雅黑" panose="020B0503020204020204" charset="-122"/>
                <a:ea typeface="微软雅黑" panose="020B0503020204020204" charset="-122"/>
              </a:rPr>
              <a:t>负责需求规格说明文档的编写；       </a:t>
            </a:r>
            <a:endParaRPr lang="zh-CN" sz="1600" dirty="0">
              <a:solidFill>
                <a:schemeClr val="bg1">
                  <a:lumMod val="50000"/>
                </a:schemeClr>
              </a:solidFill>
              <a:latin typeface="微软雅黑" panose="020B0503020204020204" charset="-122"/>
              <a:ea typeface="微软雅黑" panose="020B0503020204020204" charset="-122"/>
            </a:endParaRPr>
          </a:p>
          <a:p>
            <a:pPr lvl="0" algn="l">
              <a:lnSpc>
                <a:spcPct val="130000"/>
              </a:lnSpc>
            </a:pPr>
            <a:r>
              <a:rPr lang="zh-CN" sz="1600" dirty="0">
                <a:solidFill>
                  <a:schemeClr val="bg1">
                    <a:lumMod val="50000"/>
                  </a:schemeClr>
                </a:solidFill>
                <a:latin typeface="微软雅黑" panose="020B0503020204020204" charset="-122"/>
                <a:ea typeface="微软雅黑" panose="020B0503020204020204" charset="-122"/>
              </a:rPr>
              <a:t>负责该阶段</a:t>
            </a:r>
            <a:r>
              <a:rPr lang="en-US" altLang="zh-CN" sz="1600" dirty="0">
                <a:solidFill>
                  <a:schemeClr val="bg1">
                    <a:lumMod val="50000"/>
                  </a:schemeClr>
                </a:solidFill>
                <a:latin typeface="微软雅黑" panose="020B0503020204020204" charset="-122"/>
                <a:ea typeface="微软雅黑" panose="020B0503020204020204" charset="-122"/>
              </a:rPr>
              <a:t>PPT</a:t>
            </a:r>
            <a:r>
              <a:rPr lang="zh-CN" altLang="en-US" sz="1600" dirty="0">
                <a:solidFill>
                  <a:schemeClr val="bg1">
                    <a:lumMod val="50000"/>
                  </a:schemeClr>
                </a:solidFill>
                <a:latin typeface="微软雅黑" panose="020B0503020204020204" charset="-122"/>
                <a:ea typeface="微软雅黑" panose="020B0503020204020204" charset="-122"/>
              </a:rPr>
              <a:t>的修订；                  </a:t>
            </a:r>
            <a:endParaRPr lang="zh-CN" altLang="en-US" sz="1600" dirty="0">
              <a:solidFill>
                <a:schemeClr val="bg1">
                  <a:lumMod val="50000"/>
                </a:schemeClr>
              </a:solidFill>
              <a:latin typeface="微软雅黑" panose="020B0503020204020204" charset="-122"/>
              <a:ea typeface="微软雅黑" panose="020B0503020204020204" charset="-122"/>
            </a:endParaRPr>
          </a:p>
          <a:p>
            <a:pPr lvl="0" algn="l">
              <a:lnSpc>
                <a:spcPct val="130000"/>
              </a:lnSpc>
            </a:pPr>
            <a:r>
              <a:rPr lang="zh-CN" altLang="en-US" sz="1600" dirty="0">
                <a:solidFill>
                  <a:schemeClr val="bg1">
                    <a:lumMod val="50000"/>
                  </a:schemeClr>
                </a:solidFill>
                <a:latin typeface="微软雅黑" panose="020B0503020204020204" charset="-122"/>
                <a:ea typeface="微软雅黑" panose="020B0503020204020204" charset="-122"/>
              </a:rPr>
              <a:t>为项目提供建设性建议；                 </a:t>
            </a:r>
            <a:endParaRPr lang="en-US" altLang="zh-CN" sz="1600" dirty="0">
              <a:solidFill>
                <a:schemeClr val="bg1">
                  <a:lumMod val="50000"/>
                </a:schemeClr>
              </a:solidFill>
              <a:latin typeface="微软雅黑" panose="020B0503020204020204" charset="-122"/>
              <a:ea typeface="微软雅黑" panose="020B0503020204020204" charset="-122"/>
            </a:endParaRPr>
          </a:p>
        </p:txBody>
      </p:sp>
      <p:sp>
        <p:nvSpPr>
          <p:cNvPr id="126" name="矩形 125"/>
          <p:cNvSpPr/>
          <p:nvPr/>
        </p:nvSpPr>
        <p:spPr>
          <a:xfrm>
            <a:off x="5435915" y="3699313"/>
            <a:ext cx="1554480" cy="645160"/>
          </a:xfrm>
          <a:prstGeom prst="rect">
            <a:avLst/>
          </a:prstGeom>
        </p:spPr>
        <p:txBody>
          <a:bodyPr wrap="none">
            <a:spAutoFit/>
          </a:bodyPr>
          <a:p>
            <a:r>
              <a:rPr lang="zh-CN" altLang="en-US" sz="3600" b="1" dirty="0"/>
              <a:t>章拾瑜</a:t>
            </a:r>
            <a:endParaRPr lang="zh-CN" altLang="en-US" sz="3600" b="1" dirty="0"/>
          </a:p>
        </p:txBody>
      </p:sp>
      <p:sp>
        <p:nvSpPr>
          <p:cNvPr id="127" name="矩形 126"/>
          <p:cNvSpPr/>
          <p:nvPr/>
        </p:nvSpPr>
        <p:spPr>
          <a:xfrm>
            <a:off x="9466260" y="3699313"/>
            <a:ext cx="1554480" cy="645160"/>
          </a:xfrm>
          <a:prstGeom prst="rect">
            <a:avLst/>
          </a:prstGeom>
        </p:spPr>
        <p:txBody>
          <a:bodyPr wrap="none">
            <a:spAutoFit/>
          </a:bodyPr>
          <a:p>
            <a:r>
              <a:rPr lang="zh-CN" altLang="en-US" sz="3600" b="1" dirty="0"/>
              <a:t>黄德煜</a:t>
            </a:r>
            <a:endParaRPr lang="zh-CN" altLang="en-US" sz="3600" b="1" dirty="0"/>
          </a:p>
        </p:txBody>
      </p:sp>
      <p:pic>
        <p:nvPicPr>
          <p:cNvPr id="128" name="图片 127"/>
          <p:cNvPicPr>
            <a:picLocks noChangeAspect="1"/>
          </p:cNvPicPr>
          <p:nvPr/>
        </p:nvPicPr>
        <p:blipFill>
          <a:blip r:embed="rId3"/>
          <a:stretch>
            <a:fillRect/>
          </a:stretch>
        </p:blipFill>
        <p:spPr>
          <a:xfrm>
            <a:off x="5409565" y="1518285"/>
            <a:ext cx="1504315" cy="1504315"/>
          </a:xfrm>
          <a:prstGeom prst="rect">
            <a:avLst/>
          </a:prstGeom>
        </p:spPr>
      </p:pic>
      <p:pic>
        <p:nvPicPr>
          <p:cNvPr id="129" name="图片 128"/>
          <p:cNvPicPr>
            <a:picLocks noChangeAspect="1"/>
          </p:cNvPicPr>
          <p:nvPr/>
        </p:nvPicPr>
        <p:blipFill>
          <a:blip r:embed="rId4"/>
          <a:stretch>
            <a:fillRect/>
          </a:stretch>
        </p:blipFill>
        <p:spPr>
          <a:xfrm>
            <a:off x="9404350" y="1522730"/>
            <a:ext cx="1414145" cy="141414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711575" y="549033"/>
            <a:ext cx="371856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小组分工评分规则</a:t>
            </a:r>
            <a:endParaRPr lang="zh-CN" altLang="en-US" sz="3200" dirty="0">
              <a:solidFill>
                <a:schemeClr val="tx1">
                  <a:lumMod val="75000"/>
                  <a:lumOff val="25000"/>
                </a:schemeClr>
              </a:solidFill>
              <a:cs typeface="+mn-ea"/>
              <a:sym typeface="+mn-lt"/>
            </a:endParaRPr>
          </a:p>
        </p:txBody>
      </p:sp>
      <p:sp>
        <p:nvSpPr>
          <p:cNvPr id="2" name="文本框 1"/>
          <p:cNvSpPr txBox="1"/>
          <p:nvPr/>
        </p:nvSpPr>
        <p:spPr>
          <a:xfrm>
            <a:off x="1932305" y="1771650"/>
            <a:ext cx="9230360" cy="3415030"/>
          </a:xfrm>
          <a:prstGeom prst="rect">
            <a:avLst/>
          </a:prstGeom>
          <a:noFill/>
        </p:spPr>
        <p:txBody>
          <a:bodyPr wrap="square" rtlCol="0" anchor="t">
            <a:spAutoFit/>
          </a:bodyPr>
          <a:p>
            <a:r>
              <a:rPr lang="zh-CN" altLang="en-US"/>
              <a:t>1.自我评价，满分100分；</a:t>
            </a:r>
            <a:endParaRPr lang="zh-CN" altLang="en-US"/>
          </a:p>
          <a:p>
            <a:endParaRPr lang="zh-CN" altLang="en-US"/>
          </a:p>
          <a:p>
            <a:r>
              <a:rPr lang="zh-CN" altLang="en-US"/>
              <a:t>2.其他组员1评分，满分100分；</a:t>
            </a:r>
            <a:endParaRPr lang="zh-CN" altLang="en-US"/>
          </a:p>
          <a:p>
            <a:endParaRPr lang="zh-CN" altLang="en-US"/>
          </a:p>
          <a:p>
            <a:r>
              <a:rPr lang="zh-CN" altLang="en-US"/>
              <a:t>3.其他组员2评分，满分100分；</a:t>
            </a:r>
            <a:endParaRPr lang="zh-CN" altLang="en-US"/>
          </a:p>
          <a:p>
            <a:endParaRPr lang="zh-CN" altLang="en-US"/>
          </a:p>
          <a:p>
            <a:r>
              <a:rPr lang="zh-CN" altLang="en-US"/>
              <a:t>4.组长评分，组长自己的组长评分为组长对其他组员评价的平均值，满分100分；</a:t>
            </a:r>
            <a:endParaRPr lang="zh-CN" altLang="en-US"/>
          </a:p>
          <a:p>
            <a:endParaRPr lang="zh-CN" altLang="en-US"/>
          </a:p>
          <a:p>
            <a:endParaRPr lang="zh-CN" altLang="en-US"/>
          </a:p>
          <a:p>
            <a:r>
              <a:rPr lang="zh-CN" altLang="en-US"/>
              <a:t>总分为100分，计算规则如下：</a:t>
            </a:r>
            <a:endParaRPr lang="zh-CN" altLang="en-US"/>
          </a:p>
          <a:p>
            <a:endParaRPr lang="zh-CN" altLang="en-US"/>
          </a:p>
          <a:p>
            <a:r>
              <a:rPr lang="zh-CN" altLang="en-US"/>
              <a:t>小组评分 = 自评 * 0.3 + 他评1 * 0.3 + 他评2 * 0.3 + 组长评分 * 0.1；</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p:nvPr>
            <p:custDataLst>
              <p:tags r:id="rId1"/>
            </p:custDataLst>
          </p:nvPr>
        </p:nvGraphicFramePr>
        <p:xfrm>
          <a:off x="970915" y="1106170"/>
          <a:ext cx="10645140" cy="5055870"/>
        </p:xfrm>
        <a:graphic>
          <a:graphicData uri="http://schemas.openxmlformats.org/drawingml/2006/table">
            <a:tbl>
              <a:tblPr firstRow="1" bandRow="1">
                <a:tableStyleId>{5C22544A-7EE6-4342-B048-85BDC9FD1C3A}</a:tableStyleId>
              </a:tblPr>
              <a:tblGrid>
                <a:gridCol w="1774190"/>
                <a:gridCol w="1774190"/>
                <a:gridCol w="1774190"/>
                <a:gridCol w="1774190"/>
                <a:gridCol w="1867535"/>
                <a:gridCol w="1680845"/>
              </a:tblGrid>
              <a:tr h="750570">
                <a:tc>
                  <a:txBody>
                    <a:bodyPr/>
                    <a:p>
                      <a:pPr algn="ctr">
                        <a:buNone/>
                      </a:pPr>
                      <a:r>
                        <a:rPr lang="zh-CN" altLang="en-US" sz="3200"/>
                        <a:t>组员</a:t>
                      </a:r>
                      <a:endParaRPr lang="zh-CN" altLang="en-US" sz="3200"/>
                    </a:p>
                  </a:txBody>
                  <a:tcPr/>
                </a:tc>
                <a:tc>
                  <a:txBody>
                    <a:bodyPr/>
                    <a:p>
                      <a:pPr algn="ctr">
                        <a:buClrTx/>
                        <a:buSzTx/>
                        <a:buFontTx/>
                        <a:buNone/>
                      </a:pPr>
                      <a:r>
                        <a:rPr lang="zh-CN" altLang="en-US" sz="3200"/>
                        <a:t>自评</a:t>
                      </a:r>
                      <a:endParaRPr lang="zh-CN" altLang="en-US" sz="3200"/>
                    </a:p>
                  </a:txBody>
                  <a:tcPr/>
                </a:tc>
                <a:tc>
                  <a:txBody>
                    <a:bodyPr/>
                    <a:p>
                      <a:pPr algn="ctr">
                        <a:buClrTx/>
                        <a:buSzTx/>
                        <a:buFontTx/>
                        <a:buNone/>
                      </a:pPr>
                      <a:r>
                        <a:rPr lang="zh-CN" altLang="en-US" sz="3200"/>
                        <a:t>他评1</a:t>
                      </a:r>
                      <a:endParaRPr lang="zh-CN" altLang="en-US" sz="3200"/>
                    </a:p>
                  </a:txBody>
                  <a:tcPr/>
                </a:tc>
                <a:tc>
                  <a:txBody>
                    <a:bodyPr/>
                    <a:p>
                      <a:pPr algn="ctr">
                        <a:buClrTx/>
                        <a:buSzTx/>
                        <a:buFontTx/>
                        <a:buNone/>
                      </a:pPr>
                      <a:r>
                        <a:rPr lang="zh-CN" altLang="en-US" sz="3200"/>
                        <a:t>他评2</a:t>
                      </a:r>
                      <a:endParaRPr lang="zh-CN" altLang="en-US" sz="3200"/>
                    </a:p>
                  </a:txBody>
                  <a:tcPr/>
                </a:tc>
                <a:tc>
                  <a:txBody>
                    <a:bodyPr/>
                    <a:p>
                      <a:pPr algn="ctr">
                        <a:buClrTx/>
                        <a:buSzTx/>
                        <a:buFontTx/>
                        <a:buNone/>
                      </a:pPr>
                      <a:r>
                        <a:rPr lang="zh-CN" altLang="en-US" sz="3200"/>
                        <a:t>组长评价</a:t>
                      </a:r>
                      <a:endParaRPr lang="zh-CN" altLang="en-US" sz="3200"/>
                    </a:p>
                  </a:txBody>
                  <a:tcPr/>
                </a:tc>
                <a:tc>
                  <a:txBody>
                    <a:bodyPr/>
                    <a:p>
                      <a:pPr algn="ctr">
                        <a:buClrTx/>
                        <a:buSzTx/>
                        <a:buFontTx/>
                        <a:buNone/>
                      </a:pPr>
                      <a:r>
                        <a:rPr lang="zh-CN" altLang="en-US" sz="3200"/>
                        <a:t>总评</a:t>
                      </a:r>
                      <a:endParaRPr lang="zh-CN" altLang="en-US" sz="3200"/>
                    </a:p>
                  </a:txBody>
                  <a:tcPr/>
                </a:tc>
              </a:tr>
              <a:tr h="1435100">
                <a:tc>
                  <a:txBody>
                    <a:bodyPr/>
                    <a:p>
                      <a:pPr>
                        <a:buNone/>
                      </a:pPr>
                      <a:endParaRPr lang="zh-CN" altLang="en-US"/>
                    </a:p>
                  </a:txBody>
                  <a:tcPr/>
                </a:tc>
                <a:tc>
                  <a:txBody>
                    <a:bodyPr/>
                    <a:p>
                      <a:pPr>
                        <a:buNone/>
                      </a:pPr>
                      <a:r>
                        <a:rPr lang="en-US" altLang="zh-CN"/>
                        <a:t>94</a:t>
                      </a:r>
                      <a:endParaRPr lang="en-US" altLang="zh-CN"/>
                    </a:p>
                  </a:txBody>
                  <a:tcPr/>
                </a:tc>
                <a:tc>
                  <a:txBody>
                    <a:bodyPr/>
                    <a:p>
                      <a:pPr>
                        <a:buNone/>
                      </a:pPr>
                      <a:r>
                        <a:rPr lang="en-US" altLang="zh-CN"/>
                        <a:t>95</a:t>
                      </a:r>
                      <a:endParaRPr lang="en-US" altLang="zh-CN"/>
                    </a:p>
                  </a:txBody>
                  <a:tcPr/>
                </a:tc>
                <a:tc>
                  <a:txBody>
                    <a:bodyPr/>
                    <a:p>
                      <a:pPr>
                        <a:buNone/>
                      </a:pPr>
                      <a:r>
                        <a:rPr lang="en-US" altLang="zh-CN"/>
                        <a:t>95</a:t>
                      </a:r>
                      <a:endParaRPr lang="en-US" altLang="zh-CN"/>
                    </a:p>
                  </a:txBody>
                  <a:tcPr/>
                </a:tc>
                <a:tc>
                  <a:txBody>
                    <a:bodyPr/>
                    <a:p>
                      <a:pPr>
                        <a:buNone/>
                      </a:pPr>
                      <a:r>
                        <a:rPr lang="en-US" altLang="zh-CN"/>
                        <a:t>96</a:t>
                      </a:r>
                      <a:endParaRPr lang="en-US" altLang="zh-CN"/>
                    </a:p>
                  </a:txBody>
                  <a:tcPr/>
                </a:tc>
                <a:tc>
                  <a:txBody>
                    <a:bodyPr/>
                    <a:p>
                      <a:pPr>
                        <a:buNone/>
                      </a:pPr>
                      <a:r>
                        <a:rPr lang="en-US" altLang="zh-CN"/>
                        <a:t>94.8</a:t>
                      </a:r>
                      <a:endParaRPr lang="en-US" altLang="zh-CN"/>
                    </a:p>
                  </a:txBody>
                  <a:tcPr/>
                </a:tc>
              </a:tr>
              <a:tr h="1435100">
                <a:tc>
                  <a:txBody>
                    <a:bodyPr/>
                    <a:p>
                      <a:pPr>
                        <a:buNone/>
                      </a:pPr>
                      <a:endParaRPr lang="zh-CN" altLang="en-US"/>
                    </a:p>
                  </a:txBody>
                  <a:tcPr/>
                </a:tc>
                <a:tc>
                  <a:txBody>
                    <a:bodyPr/>
                    <a:p>
                      <a:pPr>
                        <a:buNone/>
                      </a:pPr>
                      <a:r>
                        <a:rPr lang="en-US" altLang="zh-CN"/>
                        <a:t>95</a:t>
                      </a:r>
                      <a:endParaRPr lang="en-US" altLang="zh-CN"/>
                    </a:p>
                  </a:txBody>
                  <a:tcPr/>
                </a:tc>
                <a:tc>
                  <a:txBody>
                    <a:bodyPr/>
                    <a:p>
                      <a:pPr>
                        <a:buNone/>
                      </a:pPr>
                      <a:r>
                        <a:rPr lang="en-US" altLang="zh-CN"/>
                        <a:t>95</a:t>
                      </a:r>
                      <a:endParaRPr lang="en-US" altLang="zh-CN"/>
                    </a:p>
                  </a:txBody>
                  <a:tcPr/>
                </a:tc>
                <a:tc>
                  <a:txBody>
                    <a:bodyPr/>
                    <a:p>
                      <a:pPr>
                        <a:buNone/>
                      </a:pPr>
                      <a:r>
                        <a:rPr lang="en-US" altLang="zh-CN"/>
                        <a:t>96</a:t>
                      </a:r>
                      <a:endParaRPr lang="en-US" altLang="zh-CN"/>
                    </a:p>
                  </a:txBody>
                  <a:tcPr/>
                </a:tc>
                <a:tc>
                  <a:txBody>
                    <a:bodyPr/>
                    <a:p>
                      <a:pPr>
                        <a:buNone/>
                      </a:pPr>
                      <a:r>
                        <a:rPr lang="en-US" altLang="zh-CN"/>
                        <a:t>95</a:t>
                      </a:r>
                      <a:endParaRPr lang="en-US" altLang="zh-CN"/>
                    </a:p>
                  </a:txBody>
                  <a:tcPr/>
                </a:tc>
                <a:tc>
                  <a:txBody>
                    <a:bodyPr/>
                    <a:p>
                      <a:pPr>
                        <a:buNone/>
                      </a:pPr>
                      <a:r>
                        <a:rPr lang="en-US" altLang="zh-CN"/>
                        <a:t>95.3</a:t>
                      </a:r>
                      <a:endParaRPr lang="en-US" altLang="zh-CN"/>
                    </a:p>
                  </a:txBody>
                  <a:tcPr/>
                </a:tc>
              </a:tr>
              <a:tr h="1435100">
                <a:tc>
                  <a:txBody>
                    <a:bodyPr/>
                    <a:p>
                      <a:pPr>
                        <a:buNone/>
                      </a:pPr>
                      <a:endParaRPr lang="zh-CN" altLang="en-US"/>
                    </a:p>
                  </a:txBody>
                  <a:tcPr/>
                </a:tc>
                <a:tc>
                  <a:txBody>
                    <a:bodyPr/>
                    <a:p>
                      <a:pPr>
                        <a:buNone/>
                      </a:pPr>
                      <a:r>
                        <a:rPr lang="en-US" altLang="zh-CN"/>
                        <a:t>95</a:t>
                      </a:r>
                      <a:endParaRPr lang="en-US" altLang="zh-CN"/>
                    </a:p>
                  </a:txBody>
                  <a:tcPr/>
                </a:tc>
                <a:tc>
                  <a:txBody>
                    <a:bodyPr/>
                    <a:p>
                      <a:pPr>
                        <a:buNone/>
                      </a:pPr>
                      <a:r>
                        <a:rPr lang="en-US" altLang="zh-CN"/>
                        <a:t>97</a:t>
                      </a:r>
                      <a:endParaRPr lang="en-US" altLang="zh-CN"/>
                    </a:p>
                  </a:txBody>
                  <a:tcPr/>
                </a:tc>
                <a:tc>
                  <a:txBody>
                    <a:bodyPr/>
                    <a:p>
                      <a:pPr>
                        <a:buNone/>
                      </a:pPr>
                      <a:r>
                        <a:rPr lang="en-US" altLang="zh-CN"/>
                        <a:t>96</a:t>
                      </a:r>
                      <a:endParaRPr lang="en-US" altLang="zh-CN"/>
                    </a:p>
                  </a:txBody>
                  <a:tcPr/>
                </a:tc>
                <a:tc>
                  <a:txBody>
                    <a:bodyPr/>
                    <a:p>
                      <a:pPr>
                        <a:buNone/>
                      </a:pPr>
                      <a:r>
                        <a:rPr lang="en-US" altLang="zh-CN"/>
                        <a:t>97</a:t>
                      </a:r>
                      <a:endParaRPr lang="en-US" altLang="zh-CN"/>
                    </a:p>
                  </a:txBody>
                  <a:tcPr/>
                </a:tc>
                <a:tc>
                  <a:txBody>
                    <a:bodyPr/>
                    <a:p>
                      <a:pPr>
                        <a:buNone/>
                      </a:pPr>
                      <a:r>
                        <a:rPr lang="en-US" altLang="zh-CN"/>
                        <a:t>96.1</a:t>
                      </a:r>
                      <a:endParaRPr lang="en-US" altLang="zh-CN"/>
                    </a:p>
                  </a:txBody>
                  <a:tcPr/>
                </a:tc>
              </a:tr>
            </a:tbl>
          </a:graphicData>
        </a:graphic>
      </p:graphicFrame>
      <p:sp>
        <p:nvSpPr>
          <p:cNvPr id="19" name="文本框 18"/>
          <p:cNvSpPr txBox="1"/>
          <p:nvPr/>
        </p:nvSpPr>
        <p:spPr>
          <a:xfrm>
            <a:off x="3739515" y="166763"/>
            <a:ext cx="371856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小组分工及评价</a:t>
            </a:r>
            <a:endParaRPr lang="zh-CN" altLang="en-US" sz="3200" dirty="0">
              <a:solidFill>
                <a:schemeClr val="tx1">
                  <a:lumMod val="75000"/>
                  <a:lumOff val="25000"/>
                </a:schemeClr>
              </a:solidFill>
              <a:cs typeface="+mn-ea"/>
              <a:sym typeface="+mn-lt"/>
            </a:endParaRPr>
          </a:p>
        </p:txBody>
      </p:sp>
      <p:sp>
        <p:nvSpPr>
          <p:cNvPr id="95" name="矩形 94"/>
          <p:cNvSpPr/>
          <p:nvPr/>
        </p:nvSpPr>
        <p:spPr>
          <a:xfrm>
            <a:off x="1236345" y="2404110"/>
            <a:ext cx="1203960" cy="460375"/>
          </a:xfrm>
          <a:prstGeom prst="rect">
            <a:avLst/>
          </a:prstGeom>
        </p:spPr>
        <p:txBody>
          <a:bodyPr wrap="square">
            <a:spAutoFit/>
          </a:bodyPr>
          <a:p>
            <a:r>
              <a:rPr lang="zh-CN" altLang="en-US" sz="2400" b="1" dirty="0"/>
              <a:t>邢海粟</a:t>
            </a:r>
            <a:endParaRPr lang="zh-CN" altLang="en-US" sz="2400" b="1" dirty="0"/>
          </a:p>
        </p:txBody>
      </p:sp>
      <p:sp>
        <p:nvSpPr>
          <p:cNvPr id="126" name="矩形 125"/>
          <p:cNvSpPr/>
          <p:nvPr/>
        </p:nvSpPr>
        <p:spPr>
          <a:xfrm>
            <a:off x="1236660" y="3809803"/>
            <a:ext cx="1097280" cy="460375"/>
          </a:xfrm>
          <a:prstGeom prst="rect">
            <a:avLst/>
          </a:prstGeom>
        </p:spPr>
        <p:txBody>
          <a:bodyPr wrap="none">
            <a:spAutoFit/>
          </a:bodyPr>
          <a:p>
            <a:r>
              <a:rPr lang="zh-CN" altLang="en-US" sz="2400" b="1" dirty="0"/>
              <a:t>章拾瑜</a:t>
            </a:r>
            <a:endParaRPr lang="zh-CN" altLang="en-US" sz="2400" b="1" dirty="0"/>
          </a:p>
        </p:txBody>
      </p:sp>
      <p:sp>
        <p:nvSpPr>
          <p:cNvPr id="127" name="矩形 126"/>
          <p:cNvSpPr/>
          <p:nvPr/>
        </p:nvSpPr>
        <p:spPr>
          <a:xfrm>
            <a:off x="1236660" y="5202358"/>
            <a:ext cx="1097280" cy="460375"/>
          </a:xfrm>
          <a:prstGeom prst="rect">
            <a:avLst/>
          </a:prstGeom>
        </p:spPr>
        <p:txBody>
          <a:bodyPr wrap="none">
            <a:spAutoFit/>
          </a:bodyPr>
          <a:p>
            <a:r>
              <a:rPr lang="zh-CN" altLang="en-US" sz="2400" b="1" dirty="0"/>
              <a:t>黄德煜</a:t>
            </a:r>
            <a:endParaRPr lang="zh-CN" altLang="en-US" sz="2400" b="1"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664932" y="2775168"/>
            <a:ext cx="5351566" cy="645160"/>
          </a:xfrm>
          <a:prstGeom prst="rect">
            <a:avLst/>
          </a:prstGeom>
          <a:noFill/>
        </p:spPr>
        <p:txBody>
          <a:bodyPr wrap="square" rtlCol="0">
            <a:spAutoFit/>
          </a:bodyPr>
          <a:lstStyle/>
          <a:p>
            <a:pPr algn="dist"/>
            <a:r>
              <a:rPr lang="en-US" altLang="zh-CN" sz="3600" dirty="0" smtClean="0">
                <a:solidFill>
                  <a:schemeClr val="tx1">
                    <a:lumMod val="75000"/>
                    <a:lumOff val="25000"/>
                  </a:schemeClr>
                </a:solidFill>
                <a:cs typeface="+mn-ea"/>
                <a:sym typeface="+mn-lt"/>
              </a:rPr>
              <a:t>SE2020-G06-</a:t>
            </a:r>
            <a:r>
              <a:rPr lang="zh-CN" altLang="en-US" sz="3600" dirty="0" smtClean="0">
                <a:solidFill>
                  <a:schemeClr val="tx1">
                    <a:lumMod val="75000"/>
                    <a:lumOff val="25000"/>
                  </a:schemeClr>
                </a:solidFill>
                <a:cs typeface="+mn-ea"/>
                <a:sym typeface="+mn-lt"/>
              </a:rPr>
              <a:t>项目计划</a:t>
            </a:r>
            <a:endParaRPr lang="zh-CN" altLang="en-US" sz="3600" dirty="0" smtClean="0">
              <a:solidFill>
                <a:schemeClr val="tx1">
                  <a:lumMod val="75000"/>
                  <a:lumOff val="25000"/>
                </a:schemeClr>
              </a:solidFill>
              <a:cs typeface="+mn-ea"/>
              <a:sym typeface="+mn-lt"/>
            </a:endParaRPr>
          </a:p>
        </p:txBody>
      </p:sp>
      <p:sp>
        <p:nvSpPr>
          <p:cNvPr id="3" name="文本框 2"/>
          <p:cNvSpPr txBox="1"/>
          <p:nvPr/>
        </p:nvSpPr>
        <p:spPr>
          <a:xfrm>
            <a:off x="5664932" y="1328507"/>
            <a:ext cx="5351566" cy="1446550"/>
          </a:xfrm>
          <a:prstGeom prst="rect">
            <a:avLst/>
          </a:prstGeom>
          <a:noFill/>
        </p:spPr>
        <p:txBody>
          <a:bodyPr wrap="square" rtlCol="0">
            <a:spAutoFit/>
          </a:bodyPr>
          <a:lstStyle/>
          <a:p>
            <a:pPr algn="dist"/>
            <a:r>
              <a:rPr lang="zh-CN" altLang="en-US" sz="8800" dirty="0">
                <a:solidFill>
                  <a:srgbClr val="37A866"/>
                </a:solidFill>
                <a:cs typeface="+mn-ea"/>
                <a:sym typeface="+mn-lt"/>
              </a:rPr>
              <a:t>谢</a:t>
            </a:r>
            <a:r>
              <a:rPr lang="zh-CN" altLang="en-US" sz="8800" dirty="0" smtClean="0">
                <a:solidFill>
                  <a:srgbClr val="37A866"/>
                </a:solidFill>
                <a:cs typeface="+mn-ea"/>
                <a:sym typeface="+mn-lt"/>
              </a:rPr>
              <a:t>谢观看</a:t>
            </a:r>
            <a:endParaRPr lang="zh-CN" altLang="en-US" sz="8800" dirty="0">
              <a:solidFill>
                <a:srgbClr val="37A866"/>
              </a:solidFill>
              <a:cs typeface="+mn-ea"/>
              <a:sym typeface="+mn-lt"/>
            </a:endParaRPr>
          </a:p>
        </p:txBody>
      </p:sp>
      <p:cxnSp>
        <p:nvCxnSpPr>
          <p:cNvPr id="4" name="直接连接符 3"/>
          <p:cNvCxnSpPr/>
          <p:nvPr/>
        </p:nvCxnSpPr>
        <p:spPr>
          <a:xfrm>
            <a:off x="5812415" y="361128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738673" y="3791802"/>
            <a:ext cx="5277825" cy="337185"/>
          </a:xfrm>
          <a:prstGeom prst="rect">
            <a:avLst/>
          </a:prstGeom>
          <a:noFill/>
        </p:spPr>
        <p:txBody>
          <a:bodyPr wrap="square" rtlCol="0">
            <a:spAutoFit/>
          </a:bodyPr>
          <a:lstStyle/>
          <a:p>
            <a:r>
              <a:rPr lang="zh-CN" sz="1600" dirty="0">
                <a:solidFill>
                  <a:schemeClr val="tx1">
                    <a:lumMod val="50000"/>
                    <a:lumOff val="50000"/>
                  </a:schemeClr>
                </a:solidFill>
                <a:cs typeface="+mn-ea"/>
                <a:sym typeface="+mn-lt"/>
              </a:rPr>
              <a:t>感谢一路有你，最美好的陪伴莫过于倾听。</a:t>
            </a:r>
            <a:endParaRPr lang="zh-CN" sz="1600" dirty="0">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377440" y="853833"/>
            <a:ext cx="371856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项目背景</a:t>
            </a:r>
            <a:endParaRPr lang="zh-CN" altLang="en-US" sz="3200" dirty="0">
              <a:solidFill>
                <a:schemeClr val="tx1">
                  <a:lumMod val="75000"/>
                  <a:lumOff val="25000"/>
                </a:schemeClr>
              </a:solidFill>
              <a:cs typeface="+mn-ea"/>
              <a:sym typeface="+mn-lt"/>
            </a:endParaRPr>
          </a:p>
        </p:txBody>
      </p:sp>
      <p:cxnSp>
        <p:nvCxnSpPr>
          <p:cNvPr id="20" name="直接连接符 19"/>
          <p:cNvCxnSpPr/>
          <p:nvPr/>
        </p:nvCxnSpPr>
        <p:spPr>
          <a:xfrm>
            <a:off x="2505777" y="1536238"/>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 name="任意多边形 4"/>
          <p:cNvSpPr/>
          <p:nvPr/>
        </p:nvSpPr>
        <p:spPr>
          <a:xfrm rot="1758189">
            <a:off x="4983461" y="3825708"/>
            <a:ext cx="1416673" cy="1776278"/>
          </a:xfrm>
          <a:custGeom>
            <a:avLst/>
            <a:gdLst>
              <a:gd name="connsiteX0" fmla="*/ 1190171 w 2380342"/>
              <a:gd name="connsiteY0" fmla="*/ 0 h 2984563"/>
              <a:gd name="connsiteX1" fmla="*/ 2380342 w 2380342"/>
              <a:gd name="connsiteY1" fmla="*/ 2052019 h 2984563"/>
              <a:gd name="connsiteX2" fmla="*/ 2119375 w 2380342"/>
              <a:gd name="connsiteY2" fmla="*/ 2052019 h 2984563"/>
              <a:gd name="connsiteX3" fmla="*/ 2380342 w 2380342"/>
              <a:gd name="connsiteY3" fmla="*/ 2501962 h 2984563"/>
              <a:gd name="connsiteX4" fmla="*/ 2100434 w 2380342"/>
              <a:gd name="connsiteY4" fmla="*/ 2501962 h 2984563"/>
              <a:gd name="connsiteX5" fmla="*/ 2380342 w 2380342"/>
              <a:gd name="connsiteY5" fmla="*/ 2984563 h 2984563"/>
              <a:gd name="connsiteX6" fmla="*/ 0 w 2380342"/>
              <a:gd name="connsiteY6" fmla="*/ 2984563 h 2984563"/>
              <a:gd name="connsiteX7" fmla="*/ 279909 w 2380342"/>
              <a:gd name="connsiteY7" fmla="*/ 2501962 h 2984563"/>
              <a:gd name="connsiteX8" fmla="*/ 0 w 2380342"/>
              <a:gd name="connsiteY8" fmla="*/ 2501962 h 2984563"/>
              <a:gd name="connsiteX9" fmla="*/ 260967 w 2380342"/>
              <a:gd name="connsiteY9" fmla="*/ 2052019 h 2984563"/>
              <a:gd name="connsiteX10" fmla="*/ 0 w 2380342"/>
              <a:gd name="connsiteY10" fmla="*/ 2052019 h 2984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0342" h="2984563">
                <a:moveTo>
                  <a:pt x="1190171" y="0"/>
                </a:moveTo>
                <a:lnTo>
                  <a:pt x="2380342" y="2052019"/>
                </a:lnTo>
                <a:lnTo>
                  <a:pt x="2119375" y="2052019"/>
                </a:lnTo>
                <a:lnTo>
                  <a:pt x="2380342" y="2501962"/>
                </a:lnTo>
                <a:lnTo>
                  <a:pt x="2100434" y="2501962"/>
                </a:lnTo>
                <a:lnTo>
                  <a:pt x="2380342" y="2984563"/>
                </a:lnTo>
                <a:lnTo>
                  <a:pt x="0" y="2984563"/>
                </a:lnTo>
                <a:lnTo>
                  <a:pt x="279909" y="2501962"/>
                </a:lnTo>
                <a:lnTo>
                  <a:pt x="0" y="2501962"/>
                </a:lnTo>
                <a:lnTo>
                  <a:pt x="260967" y="2052019"/>
                </a:lnTo>
                <a:lnTo>
                  <a:pt x="0" y="2052019"/>
                </a:lnTo>
                <a:close/>
              </a:path>
            </a:pathLst>
          </a:cu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任意多边形 5"/>
          <p:cNvSpPr/>
          <p:nvPr/>
        </p:nvSpPr>
        <p:spPr>
          <a:xfrm rot="12558189">
            <a:off x="5852826" y="2276718"/>
            <a:ext cx="1416673" cy="1776278"/>
          </a:xfrm>
          <a:custGeom>
            <a:avLst/>
            <a:gdLst>
              <a:gd name="connsiteX0" fmla="*/ 1190171 w 2380342"/>
              <a:gd name="connsiteY0" fmla="*/ 0 h 2984563"/>
              <a:gd name="connsiteX1" fmla="*/ 2380342 w 2380342"/>
              <a:gd name="connsiteY1" fmla="*/ 2052019 h 2984563"/>
              <a:gd name="connsiteX2" fmla="*/ 2119375 w 2380342"/>
              <a:gd name="connsiteY2" fmla="*/ 2052019 h 2984563"/>
              <a:gd name="connsiteX3" fmla="*/ 2380342 w 2380342"/>
              <a:gd name="connsiteY3" fmla="*/ 2501962 h 2984563"/>
              <a:gd name="connsiteX4" fmla="*/ 2100434 w 2380342"/>
              <a:gd name="connsiteY4" fmla="*/ 2501962 h 2984563"/>
              <a:gd name="connsiteX5" fmla="*/ 2380342 w 2380342"/>
              <a:gd name="connsiteY5" fmla="*/ 2984563 h 2984563"/>
              <a:gd name="connsiteX6" fmla="*/ 0 w 2380342"/>
              <a:gd name="connsiteY6" fmla="*/ 2984563 h 2984563"/>
              <a:gd name="connsiteX7" fmla="*/ 279909 w 2380342"/>
              <a:gd name="connsiteY7" fmla="*/ 2501962 h 2984563"/>
              <a:gd name="connsiteX8" fmla="*/ 0 w 2380342"/>
              <a:gd name="connsiteY8" fmla="*/ 2501962 h 2984563"/>
              <a:gd name="connsiteX9" fmla="*/ 260967 w 2380342"/>
              <a:gd name="connsiteY9" fmla="*/ 2052019 h 2984563"/>
              <a:gd name="connsiteX10" fmla="*/ 0 w 2380342"/>
              <a:gd name="connsiteY10" fmla="*/ 2052019 h 2984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0342" h="2984563">
                <a:moveTo>
                  <a:pt x="1190171" y="0"/>
                </a:moveTo>
                <a:lnTo>
                  <a:pt x="2380342" y="2052019"/>
                </a:lnTo>
                <a:lnTo>
                  <a:pt x="2119375" y="2052019"/>
                </a:lnTo>
                <a:lnTo>
                  <a:pt x="2380342" y="2501962"/>
                </a:lnTo>
                <a:lnTo>
                  <a:pt x="2100434" y="2501962"/>
                </a:lnTo>
                <a:lnTo>
                  <a:pt x="2380342" y="2984563"/>
                </a:lnTo>
                <a:lnTo>
                  <a:pt x="0" y="2984563"/>
                </a:lnTo>
                <a:lnTo>
                  <a:pt x="279909" y="2501962"/>
                </a:lnTo>
                <a:lnTo>
                  <a:pt x="0" y="2501962"/>
                </a:lnTo>
                <a:lnTo>
                  <a:pt x="260967" y="2052019"/>
                </a:lnTo>
                <a:lnTo>
                  <a:pt x="0" y="2052019"/>
                </a:lnTo>
                <a:close/>
              </a:path>
            </a:pathLst>
          </a:cu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任意多边形 6"/>
          <p:cNvSpPr/>
          <p:nvPr/>
        </p:nvSpPr>
        <p:spPr>
          <a:xfrm rot="17958189">
            <a:off x="6192639" y="3485895"/>
            <a:ext cx="1416673" cy="1776278"/>
          </a:xfrm>
          <a:custGeom>
            <a:avLst/>
            <a:gdLst>
              <a:gd name="connsiteX0" fmla="*/ 1190171 w 2380342"/>
              <a:gd name="connsiteY0" fmla="*/ 0 h 2984563"/>
              <a:gd name="connsiteX1" fmla="*/ 2380342 w 2380342"/>
              <a:gd name="connsiteY1" fmla="*/ 2052019 h 2984563"/>
              <a:gd name="connsiteX2" fmla="*/ 2119375 w 2380342"/>
              <a:gd name="connsiteY2" fmla="*/ 2052019 h 2984563"/>
              <a:gd name="connsiteX3" fmla="*/ 2380342 w 2380342"/>
              <a:gd name="connsiteY3" fmla="*/ 2501962 h 2984563"/>
              <a:gd name="connsiteX4" fmla="*/ 2100434 w 2380342"/>
              <a:gd name="connsiteY4" fmla="*/ 2501962 h 2984563"/>
              <a:gd name="connsiteX5" fmla="*/ 2380342 w 2380342"/>
              <a:gd name="connsiteY5" fmla="*/ 2984563 h 2984563"/>
              <a:gd name="connsiteX6" fmla="*/ 0 w 2380342"/>
              <a:gd name="connsiteY6" fmla="*/ 2984563 h 2984563"/>
              <a:gd name="connsiteX7" fmla="*/ 279909 w 2380342"/>
              <a:gd name="connsiteY7" fmla="*/ 2501962 h 2984563"/>
              <a:gd name="connsiteX8" fmla="*/ 0 w 2380342"/>
              <a:gd name="connsiteY8" fmla="*/ 2501962 h 2984563"/>
              <a:gd name="connsiteX9" fmla="*/ 260967 w 2380342"/>
              <a:gd name="connsiteY9" fmla="*/ 2052019 h 2984563"/>
              <a:gd name="connsiteX10" fmla="*/ 0 w 2380342"/>
              <a:gd name="connsiteY10" fmla="*/ 2052019 h 2984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0342" h="2984563">
                <a:moveTo>
                  <a:pt x="1190171" y="0"/>
                </a:moveTo>
                <a:lnTo>
                  <a:pt x="2380342" y="2052019"/>
                </a:lnTo>
                <a:lnTo>
                  <a:pt x="2119375" y="2052019"/>
                </a:lnTo>
                <a:lnTo>
                  <a:pt x="2380342" y="2501962"/>
                </a:lnTo>
                <a:lnTo>
                  <a:pt x="2100434" y="2501962"/>
                </a:lnTo>
                <a:lnTo>
                  <a:pt x="2380342" y="2984563"/>
                </a:lnTo>
                <a:lnTo>
                  <a:pt x="0" y="2984563"/>
                </a:lnTo>
                <a:lnTo>
                  <a:pt x="279909" y="2501962"/>
                </a:lnTo>
                <a:lnTo>
                  <a:pt x="0" y="2501962"/>
                </a:lnTo>
                <a:lnTo>
                  <a:pt x="260967" y="2052019"/>
                </a:lnTo>
                <a:lnTo>
                  <a:pt x="0" y="2052019"/>
                </a:lnTo>
                <a:close/>
              </a:path>
            </a:pathLst>
          </a:custGeom>
          <a:solidFill>
            <a:srgbClr val="37A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任意多边形 7"/>
          <p:cNvSpPr/>
          <p:nvPr/>
        </p:nvSpPr>
        <p:spPr>
          <a:xfrm rot="7158189">
            <a:off x="4643649" y="2616531"/>
            <a:ext cx="1416673" cy="1776278"/>
          </a:xfrm>
          <a:custGeom>
            <a:avLst/>
            <a:gdLst>
              <a:gd name="connsiteX0" fmla="*/ 1190171 w 2380342"/>
              <a:gd name="connsiteY0" fmla="*/ 0 h 2984563"/>
              <a:gd name="connsiteX1" fmla="*/ 2380342 w 2380342"/>
              <a:gd name="connsiteY1" fmla="*/ 2052019 h 2984563"/>
              <a:gd name="connsiteX2" fmla="*/ 2119375 w 2380342"/>
              <a:gd name="connsiteY2" fmla="*/ 2052019 h 2984563"/>
              <a:gd name="connsiteX3" fmla="*/ 2380342 w 2380342"/>
              <a:gd name="connsiteY3" fmla="*/ 2501962 h 2984563"/>
              <a:gd name="connsiteX4" fmla="*/ 2100434 w 2380342"/>
              <a:gd name="connsiteY4" fmla="*/ 2501962 h 2984563"/>
              <a:gd name="connsiteX5" fmla="*/ 2380342 w 2380342"/>
              <a:gd name="connsiteY5" fmla="*/ 2984563 h 2984563"/>
              <a:gd name="connsiteX6" fmla="*/ 0 w 2380342"/>
              <a:gd name="connsiteY6" fmla="*/ 2984563 h 2984563"/>
              <a:gd name="connsiteX7" fmla="*/ 279909 w 2380342"/>
              <a:gd name="connsiteY7" fmla="*/ 2501962 h 2984563"/>
              <a:gd name="connsiteX8" fmla="*/ 0 w 2380342"/>
              <a:gd name="connsiteY8" fmla="*/ 2501962 h 2984563"/>
              <a:gd name="connsiteX9" fmla="*/ 260967 w 2380342"/>
              <a:gd name="connsiteY9" fmla="*/ 2052019 h 2984563"/>
              <a:gd name="connsiteX10" fmla="*/ 0 w 2380342"/>
              <a:gd name="connsiteY10" fmla="*/ 2052019 h 2984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0342" h="2984563">
                <a:moveTo>
                  <a:pt x="1190171" y="0"/>
                </a:moveTo>
                <a:lnTo>
                  <a:pt x="2380342" y="2052019"/>
                </a:lnTo>
                <a:lnTo>
                  <a:pt x="2119375" y="2052019"/>
                </a:lnTo>
                <a:lnTo>
                  <a:pt x="2380342" y="2501962"/>
                </a:lnTo>
                <a:lnTo>
                  <a:pt x="2100434" y="2501962"/>
                </a:lnTo>
                <a:lnTo>
                  <a:pt x="2380342" y="2984563"/>
                </a:lnTo>
                <a:lnTo>
                  <a:pt x="0" y="2984563"/>
                </a:lnTo>
                <a:lnTo>
                  <a:pt x="279909" y="2501962"/>
                </a:lnTo>
                <a:lnTo>
                  <a:pt x="0" y="2501962"/>
                </a:lnTo>
                <a:lnTo>
                  <a:pt x="260967" y="2052019"/>
                </a:lnTo>
                <a:lnTo>
                  <a:pt x="0" y="2052019"/>
                </a:lnTo>
                <a:close/>
              </a:path>
            </a:pathLst>
          </a:custGeom>
          <a:solidFill>
            <a:srgbClr val="37A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9" name="图片 8"/>
          <p:cNvPicPr>
            <a:picLocks noChangeAspect="1"/>
          </p:cNvPicPr>
          <p:nvPr/>
        </p:nvPicPr>
        <p:blipFill>
          <a:blip r:embed="rId1" cstate="screen"/>
          <a:stretch>
            <a:fillRect/>
          </a:stretch>
        </p:blipFill>
        <p:spPr>
          <a:xfrm>
            <a:off x="6424459" y="2723306"/>
            <a:ext cx="506013" cy="506013"/>
          </a:xfrm>
          <a:prstGeom prst="rect">
            <a:avLst/>
          </a:prstGeom>
        </p:spPr>
      </p:pic>
      <p:pic>
        <p:nvPicPr>
          <p:cNvPr id="10" name="图片 9"/>
          <p:cNvPicPr>
            <a:picLocks noChangeAspect="1"/>
          </p:cNvPicPr>
          <p:nvPr/>
        </p:nvPicPr>
        <p:blipFill>
          <a:blip r:embed="rId2" cstate="screen"/>
          <a:stretch>
            <a:fillRect/>
          </a:stretch>
        </p:blipFill>
        <p:spPr>
          <a:xfrm>
            <a:off x="5391283" y="4587824"/>
            <a:ext cx="506013" cy="506013"/>
          </a:xfrm>
          <a:prstGeom prst="rect">
            <a:avLst/>
          </a:prstGeom>
        </p:spPr>
      </p:pic>
      <p:pic>
        <p:nvPicPr>
          <p:cNvPr id="11" name="图片 10"/>
          <p:cNvPicPr>
            <a:picLocks noChangeAspect="1"/>
          </p:cNvPicPr>
          <p:nvPr/>
        </p:nvPicPr>
        <p:blipFill>
          <a:blip r:embed="rId3" cstate="screen"/>
          <a:stretch>
            <a:fillRect/>
          </a:stretch>
        </p:blipFill>
        <p:spPr>
          <a:xfrm>
            <a:off x="6825338" y="4201019"/>
            <a:ext cx="467262" cy="467262"/>
          </a:xfrm>
          <a:prstGeom prst="rect">
            <a:avLst/>
          </a:prstGeom>
        </p:spPr>
      </p:pic>
      <p:pic>
        <p:nvPicPr>
          <p:cNvPr id="12" name="图片 11"/>
          <p:cNvPicPr>
            <a:picLocks noChangeAspect="1"/>
          </p:cNvPicPr>
          <p:nvPr/>
        </p:nvPicPr>
        <p:blipFill>
          <a:blip r:embed="rId4" cstate="screen"/>
          <a:stretch>
            <a:fillRect/>
          </a:stretch>
        </p:blipFill>
        <p:spPr>
          <a:xfrm>
            <a:off x="4910434" y="3213589"/>
            <a:ext cx="480849" cy="480849"/>
          </a:xfrm>
          <a:prstGeom prst="rect">
            <a:avLst/>
          </a:prstGeom>
        </p:spPr>
      </p:pic>
      <p:sp>
        <p:nvSpPr>
          <p:cNvPr id="13" name="文本框 12"/>
          <p:cNvSpPr txBox="1"/>
          <p:nvPr/>
        </p:nvSpPr>
        <p:spPr>
          <a:xfrm>
            <a:off x="599440" y="2791460"/>
            <a:ext cx="3484880" cy="368300"/>
          </a:xfrm>
          <a:prstGeom prst="rect">
            <a:avLst/>
          </a:prstGeom>
          <a:noFill/>
        </p:spPr>
        <p:txBody>
          <a:bodyPr wrap="square" rtlCol="0">
            <a:sp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r"/>
            <a:r>
              <a:rPr lang="zh-CN" altLang="en-US" dirty="0">
                <a:solidFill>
                  <a:schemeClr val="tx1">
                    <a:lumMod val="75000"/>
                    <a:lumOff val="25000"/>
                  </a:schemeClr>
                </a:solidFill>
                <a:effectLst/>
                <a:latin typeface="+mn-lt"/>
                <a:ea typeface="+mn-ea"/>
                <a:cs typeface="+mn-ea"/>
                <a:sym typeface="+mn-lt"/>
              </a:rPr>
              <a:t>中国数字音乐不断兴起 </a:t>
            </a:r>
            <a:r>
              <a:rPr lang="en-US" altLang="zh-CN" sz="900" dirty="0">
                <a:solidFill>
                  <a:schemeClr val="tx1">
                    <a:lumMod val="75000"/>
                    <a:lumOff val="25000"/>
                  </a:schemeClr>
                </a:solidFill>
                <a:effectLst/>
                <a:latin typeface="+mn-lt"/>
                <a:ea typeface="+mn-ea"/>
                <a:cs typeface="+mn-ea"/>
                <a:sym typeface="+mn-lt"/>
              </a:rPr>
              <a:t>[1]</a:t>
            </a:r>
            <a:endParaRPr lang="en-US" altLang="zh-CN" sz="900" dirty="0">
              <a:solidFill>
                <a:schemeClr val="tx1">
                  <a:lumMod val="75000"/>
                  <a:lumOff val="25000"/>
                </a:schemeClr>
              </a:solidFill>
              <a:effectLst/>
              <a:latin typeface="+mn-lt"/>
              <a:ea typeface="+mn-ea"/>
              <a:cs typeface="+mn-ea"/>
              <a:sym typeface="+mn-lt"/>
            </a:endParaRPr>
          </a:p>
        </p:txBody>
      </p:sp>
      <p:sp>
        <p:nvSpPr>
          <p:cNvPr id="14" name="文本框 13"/>
          <p:cNvSpPr txBox="1"/>
          <p:nvPr/>
        </p:nvSpPr>
        <p:spPr>
          <a:xfrm>
            <a:off x="1219472" y="3117460"/>
            <a:ext cx="2865120" cy="1168400"/>
          </a:xfrm>
          <a:prstGeom prst="rect">
            <a:avLst/>
          </a:prstGeom>
          <a:noFill/>
        </p:spPr>
        <p:txBody>
          <a:bodyPr wrap="square" rtlCol="0">
            <a:spAutoFit/>
          </a:bodyPr>
          <a:lstStyle/>
          <a:p>
            <a:pPr algn="r"/>
            <a:r>
              <a:rPr lang="zh-CN" altLang="en-US" sz="1400" dirty="0">
                <a:solidFill>
                  <a:schemeClr val="tx1">
                    <a:lumMod val="65000"/>
                    <a:lumOff val="35000"/>
                  </a:schemeClr>
                </a:solidFill>
                <a:cs typeface="+mn-ea"/>
                <a:sym typeface="+mn-lt"/>
              </a:rPr>
              <a:t>现阶段，数字音乐不断兴起，加之知识版权意识越来越强烈，并且国家各类政策保护。在这类因素的影响下，数字音乐付费市场又逐渐形成十分庞大的竞争市场。</a:t>
            </a:r>
            <a:endParaRPr lang="zh-CN" altLang="en-US" sz="1400" dirty="0">
              <a:solidFill>
                <a:schemeClr val="tx1">
                  <a:lumMod val="65000"/>
                  <a:lumOff val="35000"/>
                </a:schemeClr>
              </a:solidFill>
              <a:cs typeface="+mn-ea"/>
              <a:sym typeface="+mn-lt"/>
            </a:endParaRPr>
          </a:p>
        </p:txBody>
      </p:sp>
      <p:sp>
        <p:nvSpPr>
          <p:cNvPr id="15" name="文本框 14"/>
          <p:cNvSpPr txBox="1"/>
          <p:nvPr/>
        </p:nvSpPr>
        <p:spPr>
          <a:xfrm>
            <a:off x="1078230" y="4834890"/>
            <a:ext cx="3006090" cy="368300"/>
          </a:xfrm>
          <a:prstGeom prst="rect">
            <a:avLst/>
          </a:prstGeom>
          <a:noFill/>
        </p:spPr>
        <p:txBody>
          <a:bodyPr wrap="square" rtlCol="0">
            <a:sp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r"/>
            <a:r>
              <a:rPr lang="zh-CN" altLang="en-US" dirty="0">
                <a:solidFill>
                  <a:schemeClr val="tx1">
                    <a:lumMod val="75000"/>
                    <a:lumOff val="25000"/>
                  </a:schemeClr>
                </a:solidFill>
                <a:effectLst/>
                <a:latin typeface="+mn-lt"/>
                <a:ea typeface="+mn-ea"/>
                <a:cs typeface="+mn-ea"/>
                <a:sym typeface="+mn-lt"/>
              </a:rPr>
              <a:t>不同音乐</a:t>
            </a:r>
            <a:r>
              <a:rPr lang="en-US" altLang="zh-CN" dirty="0">
                <a:solidFill>
                  <a:schemeClr val="tx1">
                    <a:lumMod val="75000"/>
                    <a:lumOff val="25000"/>
                  </a:schemeClr>
                </a:solidFill>
                <a:effectLst/>
                <a:latin typeface="+mn-lt"/>
                <a:ea typeface="+mn-ea"/>
                <a:cs typeface="+mn-ea"/>
                <a:sym typeface="+mn-lt"/>
              </a:rPr>
              <a:t>APP</a:t>
            </a:r>
            <a:r>
              <a:rPr lang="zh-CN" altLang="en-US" dirty="0">
                <a:solidFill>
                  <a:schemeClr val="tx1">
                    <a:lumMod val="75000"/>
                    <a:lumOff val="25000"/>
                  </a:schemeClr>
                </a:solidFill>
                <a:effectLst/>
                <a:latin typeface="+mn-lt"/>
                <a:ea typeface="+mn-ea"/>
                <a:cs typeface="+mn-ea"/>
                <a:sym typeface="+mn-lt"/>
              </a:rPr>
              <a:t>功能各具特色</a:t>
            </a:r>
            <a:endParaRPr lang="zh-CN" altLang="en-US" dirty="0">
              <a:solidFill>
                <a:schemeClr val="tx1">
                  <a:lumMod val="75000"/>
                  <a:lumOff val="25000"/>
                </a:schemeClr>
              </a:solidFill>
              <a:effectLst/>
              <a:latin typeface="+mn-lt"/>
              <a:ea typeface="+mn-ea"/>
              <a:cs typeface="+mn-ea"/>
              <a:sym typeface="+mn-lt"/>
            </a:endParaRPr>
          </a:p>
        </p:txBody>
      </p:sp>
      <p:sp>
        <p:nvSpPr>
          <p:cNvPr id="16" name="文本框 15"/>
          <p:cNvSpPr txBox="1"/>
          <p:nvPr/>
        </p:nvSpPr>
        <p:spPr>
          <a:xfrm>
            <a:off x="1219472" y="5173369"/>
            <a:ext cx="2865120" cy="737235"/>
          </a:xfrm>
          <a:prstGeom prst="rect">
            <a:avLst/>
          </a:prstGeom>
          <a:noFill/>
        </p:spPr>
        <p:txBody>
          <a:bodyPr wrap="square" rtlCol="0">
            <a:spAutoFit/>
          </a:bodyPr>
          <a:lstStyle/>
          <a:p>
            <a:pPr algn="r"/>
            <a:r>
              <a:rPr lang="zh-CN" altLang="en-US" sz="1400" dirty="0">
                <a:solidFill>
                  <a:schemeClr val="tx1">
                    <a:lumMod val="65000"/>
                    <a:lumOff val="35000"/>
                  </a:schemeClr>
                </a:solidFill>
                <a:cs typeface="+mn-ea"/>
                <a:sym typeface="+mn-lt"/>
              </a:rPr>
              <a:t>网</a:t>
            </a:r>
            <a:r>
              <a:rPr lang="zh-CN" altLang="en-US" sz="1400" dirty="0">
                <a:solidFill>
                  <a:schemeClr val="tx1">
                    <a:lumMod val="65000"/>
                    <a:lumOff val="35000"/>
                  </a:schemeClr>
                </a:solidFill>
                <a:cs typeface="+mn-ea"/>
                <a:sym typeface="+mn-lt"/>
              </a:rPr>
              <a:t>抑</a:t>
            </a:r>
            <a:r>
              <a:rPr lang="zh-CN" altLang="en-US" sz="1400" dirty="0">
                <a:solidFill>
                  <a:schemeClr val="tx1">
                    <a:lumMod val="65000"/>
                    <a:lumOff val="35000"/>
                  </a:schemeClr>
                </a:solidFill>
                <a:cs typeface="+mn-ea"/>
                <a:sym typeface="+mn-lt"/>
              </a:rPr>
              <a:t>云、</a:t>
            </a:r>
            <a:r>
              <a:rPr lang="en-US" altLang="zh-CN" sz="1400" dirty="0">
                <a:solidFill>
                  <a:schemeClr val="tx1">
                    <a:lumMod val="65000"/>
                    <a:lumOff val="35000"/>
                  </a:schemeClr>
                </a:solidFill>
                <a:cs typeface="+mn-ea"/>
                <a:sym typeface="+mn-lt"/>
              </a:rPr>
              <a:t>QQ</a:t>
            </a:r>
            <a:r>
              <a:rPr lang="zh-CN" altLang="en-US" sz="1400" dirty="0">
                <a:solidFill>
                  <a:schemeClr val="tx1">
                    <a:lumMod val="65000"/>
                    <a:lumOff val="35000"/>
                  </a:schemeClr>
                </a:solidFill>
                <a:cs typeface="+mn-ea"/>
                <a:sym typeface="+mn-lt"/>
              </a:rPr>
              <a:t>音乐、虾米音乐、酷狗音乐、酷我音乐、海贝音乐、无名音乐、多米音乐、咪咕音乐。</a:t>
            </a:r>
            <a:endParaRPr lang="zh-CN" altLang="en-US" sz="1400" dirty="0">
              <a:solidFill>
                <a:schemeClr val="tx1">
                  <a:lumMod val="65000"/>
                  <a:lumOff val="35000"/>
                </a:schemeClr>
              </a:solidFill>
              <a:cs typeface="+mn-ea"/>
              <a:sym typeface="+mn-lt"/>
            </a:endParaRPr>
          </a:p>
        </p:txBody>
      </p:sp>
      <p:sp>
        <p:nvSpPr>
          <p:cNvPr id="23" name="文本框 22"/>
          <p:cNvSpPr txBox="1"/>
          <p:nvPr/>
        </p:nvSpPr>
        <p:spPr>
          <a:xfrm>
            <a:off x="8129270" y="1828165"/>
            <a:ext cx="3006090" cy="368300"/>
          </a:xfrm>
          <a:prstGeom prst="rect">
            <a:avLst/>
          </a:prstGeom>
          <a:noFill/>
        </p:spPr>
        <p:txBody>
          <a:bodyPr wrap="square" rtlCol="0">
            <a:sp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r>
              <a:rPr lang="zh-CN" altLang="en-US" dirty="0">
                <a:solidFill>
                  <a:schemeClr val="tx1">
                    <a:lumMod val="75000"/>
                    <a:lumOff val="25000"/>
                  </a:schemeClr>
                </a:solidFill>
                <a:effectLst/>
                <a:latin typeface="+mn-lt"/>
                <a:ea typeface="+mn-ea"/>
                <a:cs typeface="+mn-ea"/>
                <a:sym typeface="+mn-lt"/>
              </a:rPr>
              <a:t>音乐版权问题带来的不便</a:t>
            </a:r>
            <a:endParaRPr lang="en-US" altLang="zh-CN" dirty="0">
              <a:solidFill>
                <a:schemeClr val="tx1">
                  <a:lumMod val="75000"/>
                  <a:lumOff val="25000"/>
                </a:schemeClr>
              </a:solidFill>
              <a:effectLst/>
              <a:latin typeface="+mn-lt"/>
              <a:ea typeface="+mn-ea"/>
              <a:cs typeface="+mn-ea"/>
              <a:sym typeface="+mn-lt"/>
            </a:endParaRPr>
          </a:p>
        </p:txBody>
      </p:sp>
      <p:sp>
        <p:nvSpPr>
          <p:cNvPr id="24" name="文本框 23"/>
          <p:cNvSpPr txBox="1"/>
          <p:nvPr/>
        </p:nvSpPr>
        <p:spPr>
          <a:xfrm>
            <a:off x="8129089" y="2197568"/>
            <a:ext cx="2865120" cy="1168400"/>
          </a:xfrm>
          <a:prstGeom prst="rect">
            <a:avLst/>
          </a:prstGeom>
          <a:noFill/>
        </p:spPr>
        <p:txBody>
          <a:bodyPr wrap="square" rtlCol="0">
            <a:spAutoFit/>
          </a:bodyPr>
          <a:lstStyle/>
          <a:p>
            <a:r>
              <a:rPr lang="zh-CN" altLang="en-US" sz="1400" dirty="0">
                <a:solidFill>
                  <a:schemeClr val="tx1">
                    <a:lumMod val="65000"/>
                    <a:lumOff val="35000"/>
                  </a:schemeClr>
                </a:solidFill>
                <a:cs typeface="+mn-ea"/>
                <a:sym typeface="+mn-lt"/>
              </a:rPr>
              <a:t>近些年来国内众多音乐公司越来越重视音乐的版权问题，因此有些音乐的版权一旦被某一个音乐App买断，就不会在其他的同类型App上被搜索到。</a:t>
            </a:r>
            <a:endParaRPr lang="zh-CN" altLang="en-US" sz="1400" dirty="0">
              <a:solidFill>
                <a:schemeClr val="tx1">
                  <a:lumMod val="65000"/>
                  <a:lumOff val="35000"/>
                </a:schemeClr>
              </a:solidFill>
              <a:cs typeface="+mn-ea"/>
              <a:sym typeface="+mn-lt"/>
            </a:endParaRPr>
          </a:p>
        </p:txBody>
      </p:sp>
      <p:sp>
        <p:nvSpPr>
          <p:cNvPr id="25" name="文本框 24"/>
          <p:cNvSpPr txBox="1"/>
          <p:nvPr/>
        </p:nvSpPr>
        <p:spPr>
          <a:xfrm>
            <a:off x="8129089" y="3871445"/>
            <a:ext cx="2225040" cy="368300"/>
          </a:xfrm>
          <a:prstGeom prst="rect">
            <a:avLst/>
          </a:prstGeom>
          <a:noFill/>
        </p:spPr>
        <p:txBody>
          <a:bodyPr wrap="square" rtlCol="0">
            <a:sp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r>
              <a:rPr lang="zh-CN" altLang="en-US" dirty="0">
                <a:solidFill>
                  <a:schemeClr val="tx1">
                    <a:lumMod val="75000"/>
                    <a:lumOff val="25000"/>
                  </a:schemeClr>
                </a:solidFill>
                <a:effectLst/>
                <a:latin typeface="+mn-lt"/>
                <a:ea typeface="+mn-ea"/>
                <a:cs typeface="+mn-ea"/>
                <a:sym typeface="+mn-lt"/>
              </a:rPr>
              <a:t>先行者</a:t>
            </a:r>
            <a:endParaRPr lang="zh-CN" altLang="en-US" dirty="0">
              <a:solidFill>
                <a:schemeClr val="tx1">
                  <a:lumMod val="75000"/>
                  <a:lumOff val="25000"/>
                </a:schemeClr>
              </a:solidFill>
              <a:effectLst/>
              <a:latin typeface="+mn-lt"/>
              <a:ea typeface="+mn-ea"/>
              <a:cs typeface="+mn-ea"/>
              <a:sym typeface="+mn-lt"/>
            </a:endParaRPr>
          </a:p>
        </p:txBody>
      </p:sp>
      <p:sp>
        <p:nvSpPr>
          <p:cNvPr id="26" name="文本框 25"/>
          <p:cNvSpPr txBox="1"/>
          <p:nvPr/>
        </p:nvSpPr>
        <p:spPr>
          <a:xfrm>
            <a:off x="8129089" y="4240777"/>
            <a:ext cx="2865120" cy="953135"/>
          </a:xfrm>
          <a:prstGeom prst="rect">
            <a:avLst/>
          </a:prstGeom>
          <a:noFill/>
        </p:spPr>
        <p:txBody>
          <a:bodyPr wrap="square" rtlCol="0">
            <a:spAutoFit/>
          </a:bodyPr>
          <a:lstStyle/>
          <a:p>
            <a:r>
              <a:rPr lang="zh-CN" altLang="en-US" sz="1400" dirty="0">
                <a:solidFill>
                  <a:schemeClr val="tx1">
                    <a:lumMod val="65000"/>
                    <a:lumOff val="35000"/>
                  </a:schemeClr>
                </a:solidFill>
                <a:cs typeface="+mn-ea"/>
                <a:sym typeface="+mn-lt"/>
              </a:rPr>
              <a:t>也有希望能通过一个</a:t>
            </a:r>
            <a:r>
              <a:rPr lang="en-US" altLang="zh-CN" sz="1400" dirty="0">
                <a:solidFill>
                  <a:schemeClr val="tx1">
                    <a:lumMod val="65000"/>
                    <a:lumOff val="35000"/>
                  </a:schemeClr>
                </a:solidFill>
                <a:cs typeface="+mn-ea"/>
                <a:sym typeface="+mn-lt"/>
              </a:rPr>
              <a:t>APP</a:t>
            </a:r>
            <a:r>
              <a:rPr lang="zh-CN" altLang="en-US" sz="1400" dirty="0">
                <a:solidFill>
                  <a:schemeClr val="tx1">
                    <a:lumMod val="65000"/>
                    <a:lumOff val="35000"/>
                  </a:schemeClr>
                </a:solidFill>
                <a:cs typeface="+mn-ea"/>
                <a:sym typeface="+mn-lt"/>
              </a:rPr>
              <a:t>集成大部分音乐</a:t>
            </a:r>
            <a:r>
              <a:rPr lang="en-US" altLang="zh-CN" sz="1400" dirty="0">
                <a:solidFill>
                  <a:schemeClr val="tx1">
                    <a:lumMod val="65000"/>
                    <a:lumOff val="35000"/>
                  </a:schemeClr>
                </a:solidFill>
                <a:cs typeface="+mn-ea"/>
                <a:sym typeface="+mn-lt"/>
              </a:rPr>
              <a:t>APP</a:t>
            </a:r>
            <a:r>
              <a:rPr lang="zh-CN" altLang="en-US" sz="1400" dirty="0">
                <a:solidFill>
                  <a:schemeClr val="tx1">
                    <a:lumMod val="65000"/>
                    <a:lumOff val="35000"/>
                  </a:schemeClr>
                </a:solidFill>
                <a:cs typeface="+mn-ea"/>
                <a:sym typeface="+mn-lt"/>
              </a:rPr>
              <a:t>的</a:t>
            </a:r>
            <a:r>
              <a:rPr lang="en-US" altLang="zh-CN" sz="1400" dirty="0">
                <a:solidFill>
                  <a:schemeClr val="tx1">
                    <a:lumMod val="65000"/>
                    <a:lumOff val="35000"/>
                  </a:schemeClr>
                </a:solidFill>
                <a:cs typeface="+mn-ea"/>
                <a:sym typeface="+mn-lt"/>
              </a:rPr>
              <a:t>“</a:t>
            </a:r>
            <a:r>
              <a:rPr lang="zh-CN" altLang="en-US" sz="1400" dirty="0">
                <a:solidFill>
                  <a:schemeClr val="tx1">
                    <a:lumMod val="65000"/>
                    <a:lumOff val="35000"/>
                  </a:schemeClr>
                </a:solidFill>
                <a:cs typeface="+mn-ea"/>
                <a:sym typeface="+mn-lt"/>
              </a:rPr>
              <a:t>先行者</a:t>
            </a:r>
            <a:r>
              <a:rPr lang="en-US" altLang="zh-CN" sz="1400" dirty="0">
                <a:solidFill>
                  <a:schemeClr val="tx1">
                    <a:lumMod val="65000"/>
                    <a:lumOff val="35000"/>
                  </a:schemeClr>
                </a:solidFill>
                <a:cs typeface="+mn-ea"/>
                <a:sym typeface="+mn-lt"/>
              </a:rPr>
              <a:t>”</a:t>
            </a:r>
            <a:r>
              <a:rPr lang="zh-CN" altLang="en-US" sz="1400" dirty="0">
                <a:solidFill>
                  <a:schemeClr val="tx1">
                    <a:lumMod val="65000"/>
                    <a:lumOff val="35000"/>
                  </a:schemeClr>
                </a:solidFill>
                <a:cs typeface="+mn-ea"/>
                <a:sym typeface="+mn-lt"/>
              </a:rPr>
              <a:t>，未完成的</a:t>
            </a:r>
            <a:r>
              <a:rPr lang="en-US" altLang="zh-CN" sz="1400" dirty="0">
                <a:solidFill>
                  <a:schemeClr val="tx1">
                    <a:lumMod val="65000"/>
                    <a:lumOff val="35000"/>
                  </a:schemeClr>
                </a:solidFill>
                <a:cs typeface="+mn-ea"/>
                <a:sym typeface="+mn-lt"/>
              </a:rPr>
              <a:t>FreeMusic </a:t>
            </a:r>
            <a:r>
              <a:rPr lang="en-US" altLang="zh-CN" sz="900" dirty="0">
                <a:solidFill>
                  <a:schemeClr val="tx1">
                    <a:lumMod val="75000"/>
                    <a:lumOff val="25000"/>
                  </a:schemeClr>
                </a:solidFill>
                <a:effectLst/>
                <a:cs typeface="+mn-ea"/>
                <a:sym typeface="+mn-lt"/>
              </a:rPr>
              <a:t>[2]</a:t>
            </a:r>
            <a:r>
              <a:rPr lang="zh-CN" altLang="en-US" sz="1400" dirty="0">
                <a:solidFill>
                  <a:schemeClr val="tx1">
                    <a:lumMod val="65000"/>
                    <a:lumOff val="35000"/>
                  </a:schemeClr>
                </a:solidFill>
                <a:cs typeface="+mn-ea"/>
                <a:sym typeface="+mn-lt"/>
              </a:rPr>
              <a:t>、已下架的倒带 </a:t>
            </a:r>
            <a:r>
              <a:rPr lang="en-US" altLang="zh-CN" sz="900" dirty="0">
                <a:solidFill>
                  <a:schemeClr val="tx1">
                    <a:lumMod val="75000"/>
                    <a:lumOff val="25000"/>
                  </a:schemeClr>
                </a:solidFill>
                <a:effectLst/>
                <a:cs typeface="+mn-ea"/>
                <a:sym typeface="+mn-lt"/>
              </a:rPr>
              <a:t>[3]</a:t>
            </a:r>
            <a:r>
              <a:rPr lang="zh-CN" altLang="en-US" sz="1400" dirty="0">
                <a:solidFill>
                  <a:schemeClr val="tx1">
                    <a:lumMod val="65000"/>
                    <a:lumOff val="35000"/>
                  </a:schemeClr>
                </a:solidFill>
                <a:cs typeface="+mn-ea"/>
                <a:sym typeface="+mn-lt"/>
              </a:rPr>
              <a:t>、跨平台的</a:t>
            </a:r>
            <a:r>
              <a:rPr lang="en-US" altLang="zh-CN" sz="1400" dirty="0">
                <a:solidFill>
                  <a:schemeClr val="tx1">
                    <a:lumMod val="65000"/>
                    <a:lumOff val="35000"/>
                  </a:schemeClr>
                </a:solidFill>
                <a:cs typeface="+mn-ea"/>
                <a:sym typeface="+mn-lt"/>
              </a:rPr>
              <a:t>listen1 </a:t>
            </a:r>
            <a:r>
              <a:rPr lang="en-US" altLang="zh-CN" sz="900" dirty="0">
                <a:solidFill>
                  <a:schemeClr val="tx1">
                    <a:lumMod val="75000"/>
                    <a:lumOff val="25000"/>
                  </a:schemeClr>
                </a:solidFill>
                <a:effectLst/>
                <a:cs typeface="+mn-ea"/>
                <a:sym typeface="+mn-lt"/>
              </a:rPr>
              <a:t>[4]</a:t>
            </a:r>
            <a:r>
              <a:rPr lang="zh-CN" altLang="en-US" sz="1400" dirty="0">
                <a:solidFill>
                  <a:schemeClr val="tx1">
                    <a:lumMod val="65000"/>
                    <a:lumOff val="35000"/>
                  </a:schemeClr>
                </a:solidFill>
                <a:cs typeface="+mn-ea"/>
                <a:sym typeface="+mn-lt"/>
              </a:rPr>
              <a:t>。</a:t>
            </a:r>
            <a:endParaRPr lang="zh-CN" altLang="en-US" sz="1400" dirty="0">
              <a:solidFill>
                <a:schemeClr val="tx1">
                  <a:lumMod val="65000"/>
                  <a:lumOff val="3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7551058" y="4748349"/>
            <a:ext cx="2135052" cy="1063896"/>
          </a:xfrm>
          <a:prstGeom prst="rect">
            <a:avLst/>
          </a:prstGeom>
          <a:solidFill>
            <a:srgbClr val="EDE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1400" dirty="0">
                <a:solidFill>
                  <a:schemeClr val="tx1">
                    <a:lumMod val="75000"/>
                    <a:lumOff val="25000"/>
                  </a:schemeClr>
                </a:solidFill>
                <a:cs typeface="+mn-ea"/>
                <a:sym typeface="+mn-lt"/>
              </a:rPr>
              <a:t>除了音乐功能以外，我们希望在完成原有设想的基础上，再加入很多其他的玩法。</a:t>
            </a:r>
            <a:endParaRPr lang="zh-CN" altLang="en-US" sz="1400" dirty="0">
              <a:solidFill>
                <a:schemeClr val="tx1">
                  <a:lumMod val="75000"/>
                  <a:lumOff val="25000"/>
                </a:schemeClr>
              </a:solidFill>
              <a:cs typeface="+mn-ea"/>
              <a:sym typeface="+mn-lt"/>
            </a:endParaRPr>
          </a:p>
        </p:txBody>
      </p:sp>
      <p:sp>
        <p:nvSpPr>
          <p:cNvPr id="32" name="矩形 31"/>
          <p:cNvSpPr/>
          <p:nvPr/>
        </p:nvSpPr>
        <p:spPr>
          <a:xfrm>
            <a:off x="7551058" y="2156944"/>
            <a:ext cx="2135052" cy="1051984"/>
          </a:xfrm>
          <a:prstGeom prst="rect">
            <a:avLst/>
          </a:prstGeom>
          <a:solidFill>
            <a:srgbClr val="EDE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400" dirty="0">
                <a:solidFill>
                  <a:schemeClr val="tx1">
                    <a:lumMod val="75000"/>
                    <a:lumOff val="25000"/>
                  </a:schemeClr>
                </a:solidFill>
                <a:cs typeface="+mn-ea"/>
                <a:sym typeface="+mn-lt"/>
              </a:rPr>
              <a:t>让用户只需下载一个App就能聆听其他主流音乐平台的音乐资源。</a:t>
            </a:r>
            <a:endParaRPr lang="zh-CN" altLang="en-US" sz="1400" dirty="0">
              <a:solidFill>
                <a:schemeClr val="tx1">
                  <a:lumMod val="75000"/>
                  <a:lumOff val="25000"/>
                </a:schemeClr>
              </a:solidFill>
              <a:cs typeface="+mn-ea"/>
              <a:sym typeface="+mn-lt"/>
            </a:endParaRPr>
          </a:p>
        </p:txBody>
      </p:sp>
      <p:sp>
        <p:nvSpPr>
          <p:cNvPr id="31" name="矩形 30"/>
          <p:cNvSpPr/>
          <p:nvPr/>
        </p:nvSpPr>
        <p:spPr>
          <a:xfrm>
            <a:off x="2497908" y="4969933"/>
            <a:ext cx="2135052" cy="1052286"/>
          </a:xfrm>
          <a:prstGeom prst="rect">
            <a:avLst/>
          </a:prstGeom>
          <a:solidFill>
            <a:srgbClr val="EDE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1400" dirty="0">
                <a:solidFill>
                  <a:schemeClr val="tx1">
                    <a:lumMod val="75000"/>
                    <a:lumOff val="25000"/>
                  </a:schemeClr>
                </a:solidFill>
                <a:cs typeface="+mn-ea"/>
                <a:sym typeface="+mn-lt"/>
              </a:rPr>
              <a:t>并不是去做盗版音乐播放器，本质上还是通过各大音乐平台提供的公开接口。</a:t>
            </a:r>
            <a:endParaRPr lang="zh-CN" altLang="en-US" sz="1400" dirty="0">
              <a:solidFill>
                <a:schemeClr val="tx1">
                  <a:lumMod val="75000"/>
                  <a:lumOff val="25000"/>
                </a:schemeClr>
              </a:solidFill>
              <a:cs typeface="+mn-ea"/>
              <a:sym typeface="+mn-lt"/>
            </a:endParaRPr>
          </a:p>
        </p:txBody>
      </p:sp>
      <p:sp>
        <p:nvSpPr>
          <p:cNvPr id="30" name="矩形 29"/>
          <p:cNvSpPr/>
          <p:nvPr/>
        </p:nvSpPr>
        <p:spPr>
          <a:xfrm>
            <a:off x="2497908" y="2338009"/>
            <a:ext cx="2135052" cy="1031845"/>
          </a:xfrm>
          <a:prstGeom prst="rect">
            <a:avLst/>
          </a:prstGeom>
          <a:solidFill>
            <a:srgbClr val="EDE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400" dirty="0">
                <a:solidFill>
                  <a:schemeClr val="tx1">
                    <a:lumMod val="75000"/>
                    <a:lumOff val="25000"/>
                  </a:schemeClr>
                </a:solidFill>
                <a:cs typeface="+mn-ea"/>
                <a:sym typeface="+mn-lt"/>
              </a:rPr>
              <a:t>在App里可以享受到最基本的听歌功能。</a:t>
            </a:r>
            <a:endParaRPr lang="zh-CN" altLang="en-US" sz="1400" dirty="0">
              <a:solidFill>
                <a:schemeClr val="tx1">
                  <a:lumMod val="75000"/>
                  <a:lumOff val="25000"/>
                </a:schemeClr>
              </a:solidFill>
              <a:cs typeface="+mn-ea"/>
              <a:sym typeface="+mn-lt"/>
            </a:endParaRPr>
          </a:p>
        </p:txBody>
      </p:sp>
      <p:sp>
        <p:nvSpPr>
          <p:cNvPr id="19" name="文本框 18"/>
          <p:cNvSpPr txBox="1"/>
          <p:nvPr/>
        </p:nvSpPr>
        <p:spPr>
          <a:xfrm>
            <a:off x="2377440" y="853833"/>
            <a:ext cx="371856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项目介绍</a:t>
            </a:r>
            <a:endParaRPr lang="zh-CN" altLang="en-US" sz="3200" dirty="0">
              <a:solidFill>
                <a:schemeClr val="tx1">
                  <a:lumMod val="75000"/>
                  <a:lumOff val="25000"/>
                </a:schemeClr>
              </a:solidFill>
              <a:cs typeface="+mn-ea"/>
              <a:sym typeface="+mn-lt"/>
            </a:endParaRPr>
          </a:p>
        </p:txBody>
      </p:sp>
      <p:cxnSp>
        <p:nvCxnSpPr>
          <p:cNvPr id="20" name="直接连接符 19"/>
          <p:cNvCxnSpPr/>
          <p:nvPr/>
        </p:nvCxnSpPr>
        <p:spPr>
          <a:xfrm>
            <a:off x="2505777" y="1536238"/>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6096000" y="1960638"/>
            <a:ext cx="0" cy="4252686"/>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a:off x="5943600" y="1960638"/>
            <a:ext cx="304800" cy="304800"/>
          </a:xfrm>
          <a:prstGeom prst="ellipse">
            <a:avLst/>
          </a:prstGeom>
          <a:solidFill>
            <a:schemeClr val="bg1"/>
          </a:solidFill>
          <a:ln w="76200">
            <a:solidFill>
              <a:srgbClr val="0055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椭圆 22"/>
          <p:cNvSpPr/>
          <p:nvPr/>
        </p:nvSpPr>
        <p:spPr>
          <a:xfrm>
            <a:off x="5943600" y="5908524"/>
            <a:ext cx="304800" cy="304800"/>
          </a:xfrm>
          <a:prstGeom prst="ellipse">
            <a:avLst/>
          </a:prstGeom>
          <a:solidFill>
            <a:schemeClr val="bg1"/>
          </a:solidFill>
          <a:ln w="76200">
            <a:solidFill>
              <a:srgbClr val="0055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23"/>
          <p:cNvSpPr/>
          <p:nvPr/>
        </p:nvSpPr>
        <p:spPr>
          <a:xfrm>
            <a:off x="5943600" y="3276600"/>
            <a:ext cx="304800" cy="304800"/>
          </a:xfrm>
          <a:prstGeom prst="ellipse">
            <a:avLst/>
          </a:prstGeom>
          <a:solidFill>
            <a:schemeClr val="bg1"/>
          </a:solidFill>
          <a:ln w="76200">
            <a:solidFill>
              <a:srgbClr val="37A8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p:cNvSpPr/>
          <p:nvPr/>
        </p:nvSpPr>
        <p:spPr>
          <a:xfrm>
            <a:off x="5936343" y="4592562"/>
            <a:ext cx="304800" cy="304800"/>
          </a:xfrm>
          <a:prstGeom prst="ellipse">
            <a:avLst/>
          </a:prstGeom>
          <a:solidFill>
            <a:schemeClr val="bg1"/>
          </a:solidFill>
          <a:ln w="76200">
            <a:solidFill>
              <a:srgbClr val="37A8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任意多边形 25"/>
          <p:cNvSpPr/>
          <p:nvPr/>
        </p:nvSpPr>
        <p:spPr>
          <a:xfrm>
            <a:off x="2482668" y="1888066"/>
            <a:ext cx="2264230" cy="449943"/>
          </a:xfrm>
          <a:custGeom>
            <a:avLst/>
            <a:gdLst>
              <a:gd name="connsiteX0" fmla="*/ 74992 w 2264230"/>
              <a:gd name="connsiteY0" fmla="*/ 0 h 449943"/>
              <a:gd name="connsiteX1" fmla="*/ 2087637 w 2264230"/>
              <a:gd name="connsiteY1" fmla="*/ 0 h 449943"/>
              <a:gd name="connsiteX2" fmla="*/ 2162629 w 2264230"/>
              <a:gd name="connsiteY2" fmla="*/ 74992 h 449943"/>
              <a:gd name="connsiteX3" fmla="*/ 2162629 w 2264230"/>
              <a:gd name="connsiteY3" fmla="*/ 166043 h 449943"/>
              <a:gd name="connsiteX4" fmla="*/ 2264230 w 2264230"/>
              <a:gd name="connsiteY4" fmla="*/ 224971 h 449943"/>
              <a:gd name="connsiteX5" fmla="*/ 2162629 w 2264230"/>
              <a:gd name="connsiteY5" fmla="*/ 283900 h 449943"/>
              <a:gd name="connsiteX6" fmla="*/ 2162629 w 2264230"/>
              <a:gd name="connsiteY6" fmla="*/ 374951 h 449943"/>
              <a:gd name="connsiteX7" fmla="*/ 2087637 w 2264230"/>
              <a:gd name="connsiteY7" fmla="*/ 449943 h 449943"/>
              <a:gd name="connsiteX8" fmla="*/ 74992 w 2264230"/>
              <a:gd name="connsiteY8" fmla="*/ 449943 h 449943"/>
              <a:gd name="connsiteX9" fmla="*/ 0 w 2264230"/>
              <a:gd name="connsiteY9" fmla="*/ 374951 h 449943"/>
              <a:gd name="connsiteX10" fmla="*/ 0 w 2264230"/>
              <a:gd name="connsiteY10" fmla="*/ 74992 h 449943"/>
              <a:gd name="connsiteX11" fmla="*/ 74992 w 2264230"/>
              <a:gd name="connsiteY11" fmla="*/ 0 h 449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4230" h="449943">
                <a:moveTo>
                  <a:pt x="74992" y="0"/>
                </a:moveTo>
                <a:lnTo>
                  <a:pt x="2087637" y="0"/>
                </a:lnTo>
                <a:cubicBezTo>
                  <a:pt x="2129054" y="0"/>
                  <a:pt x="2162629" y="33575"/>
                  <a:pt x="2162629" y="74992"/>
                </a:cubicBezTo>
                <a:lnTo>
                  <a:pt x="2162629" y="166043"/>
                </a:lnTo>
                <a:lnTo>
                  <a:pt x="2264230" y="224971"/>
                </a:lnTo>
                <a:lnTo>
                  <a:pt x="2162629" y="283900"/>
                </a:lnTo>
                <a:lnTo>
                  <a:pt x="2162629" y="374951"/>
                </a:lnTo>
                <a:cubicBezTo>
                  <a:pt x="2162629" y="416368"/>
                  <a:pt x="2129054" y="449943"/>
                  <a:pt x="2087637" y="449943"/>
                </a:cubicBezTo>
                <a:lnTo>
                  <a:pt x="74992" y="449943"/>
                </a:lnTo>
                <a:cubicBezTo>
                  <a:pt x="33575" y="449943"/>
                  <a:pt x="0" y="416368"/>
                  <a:pt x="0" y="374951"/>
                </a:cubicBezTo>
                <a:lnTo>
                  <a:pt x="0" y="74992"/>
                </a:lnTo>
                <a:cubicBezTo>
                  <a:pt x="0" y="33575"/>
                  <a:pt x="33575" y="0"/>
                  <a:pt x="74992" y="0"/>
                </a:cubicBezTo>
                <a:close/>
              </a:path>
            </a:pathLst>
          </a:cu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音乐播放器</a:t>
            </a:r>
            <a:endParaRPr lang="zh-CN" altLang="en-US" dirty="0">
              <a:cs typeface="+mn-ea"/>
              <a:sym typeface="+mn-lt"/>
            </a:endParaRPr>
          </a:p>
        </p:txBody>
      </p:sp>
      <p:sp>
        <p:nvSpPr>
          <p:cNvPr id="27" name="任意多边形 26"/>
          <p:cNvSpPr/>
          <p:nvPr/>
        </p:nvSpPr>
        <p:spPr>
          <a:xfrm>
            <a:off x="2494279" y="4519990"/>
            <a:ext cx="2264230" cy="449943"/>
          </a:xfrm>
          <a:custGeom>
            <a:avLst/>
            <a:gdLst>
              <a:gd name="connsiteX0" fmla="*/ 74992 w 2264230"/>
              <a:gd name="connsiteY0" fmla="*/ 0 h 449943"/>
              <a:gd name="connsiteX1" fmla="*/ 2087637 w 2264230"/>
              <a:gd name="connsiteY1" fmla="*/ 0 h 449943"/>
              <a:gd name="connsiteX2" fmla="*/ 2162629 w 2264230"/>
              <a:gd name="connsiteY2" fmla="*/ 74992 h 449943"/>
              <a:gd name="connsiteX3" fmla="*/ 2162629 w 2264230"/>
              <a:gd name="connsiteY3" fmla="*/ 166043 h 449943"/>
              <a:gd name="connsiteX4" fmla="*/ 2264230 w 2264230"/>
              <a:gd name="connsiteY4" fmla="*/ 224971 h 449943"/>
              <a:gd name="connsiteX5" fmla="*/ 2162629 w 2264230"/>
              <a:gd name="connsiteY5" fmla="*/ 283900 h 449943"/>
              <a:gd name="connsiteX6" fmla="*/ 2162629 w 2264230"/>
              <a:gd name="connsiteY6" fmla="*/ 374951 h 449943"/>
              <a:gd name="connsiteX7" fmla="*/ 2087637 w 2264230"/>
              <a:gd name="connsiteY7" fmla="*/ 449943 h 449943"/>
              <a:gd name="connsiteX8" fmla="*/ 74992 w 2264230"/>
              <a:gd name="connsiteY8" fmla="*/ 449943 h 449943"/>
              <a:gd name="connsiteX9" fmla="*/ 0 w 2264230"/>
              <a:gd name="connsiteY9" fmla="*/ 374951 h 449943"/>
              <a:gd name="connsiteX10" fmla="*/ 0 w 2264230"/>
              <a:gd name="connsiteY10" fmla="*/ 74992 h 449943"/>
              <a:gd name="connsiteX11" fmla="*/ 74992 w 2264230"/>
              <a:gd name="connsiteY11" fmla="*/ 0 h 449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4230" h="449943">
                <a:moveTo>
                  <a:pt x="74992" y="0"/>
                </a:moveTo>
                <a:lnTo>
                  <a:pt x="2087637" y="0"/>
                </a:lnTo>
                <a:cubicBezTo>
                  <a:pt x="2129054" y="0"/>
                  <a:pt x="2162629" y="33575"/>
                  <a:pt x="2162629" y="74992"/>
                </a:cubicBezTo>
                <a:lnTo>
                  <a:pt x="2162629" y="166043"/>
                </a:lnTo>
                <a:lnTo>
                  <a:pt x="2264230" y="224971"/>
                </a:lnTo>
                <a:lnTo>
                  <a:pt x="2162629" y="283900"/>
                </a:lnTo>
                <a:lnTo>
                  <a:pt x="2162629" y="374951"/>
                </a:lnTo>
                <a:cubicBezTo>
                  <a:pt x="2162629" y="416368"/>
                  <a:pt x="2129054" y="449943"/>
                  <a:pt x="2087637" y="449943"/>
                </a:cubicBezTo>
                <a:lnTo>
                  <a:pt x="74992" y="449943"/>
                </a:lnTo>
                <a:cubicBezTo>
                  <a:pt x="33575" y="449943"/>
                  <a:pt x="0" y="416368"/>
                  <a:pt x="0" y="374951"/>
                </a:cubicBezTo>
                <a:lnTo>
                  <a:pt x="0" y="74992"/>
                </a:lnTo>
                <a:cubicBezTo>
                  <a:pt x="0" y="33575"/>
                  <a:pt x="33575" y="0"/>
                  <a:pt x="74992" y="0"/>
                </a:cubicBezTo>
                <a:close/>
              </a:path>
            </a:pathLst>
          </a:custGeom>
          <a:solidFill>
            <a:srgbClr val="37A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不是盗版</a:t>
            </a:r>
            <a:endParaRPr lang="zh-CN" altLang="en-US" dirty="0">
              <a:cs typeface="+mn-ea"/>
              <a:sym typeface="+mn-lt"/>
            </a:endParaRPr>
          </a:p>
        </p:txBody>
      </p:sp>
      <p:sp>
        <p:nvSpPr>
          <p:cNvPr id="28" name="任意多边形 27"/>
          <p:cNvSpPr/>
          <p:nvPr/>
        </p:nvSpPr>
        <p:spPr>
          <a:xfrm rot="10800000" flipV="1">
            <a:off x="7437120" y="3208927"/>
            <a:ext cx="2264230" cy="440146"/>
          </a:xfrm>
          <a:custGeom>
            <a:avLst/>
            <a:gdLst>
              <a:gd name="connsiteX0" fmla="*/ 74992 w 2264230"/>
              <a:gd name="connsiteY0" fmla="*/ 0 h 449943"/>
              <a:gd name="connsiteX1" fmla="*/ 2087637 w 2264230"/>
              <a:gd name="connsiteY1" fmla="*/ 0 h 449943"/>
              <a:gd name="connsiteX2" fmla="*/ 2162629 w 2264230"/>
              <a:gd name="connsiteY2" fmla="*/ 74992 h 449943"/>
              <a:gd name="connsiteX3" fmla="*/ 2162629 w 2264230"/>
              <a:gd name="connsiteY3" fmla="*/ 166043 h 449943"/>
              <a:gd name="connsiteX4" fmla="*/ 2264230 w 2264230"/>
              <a:gd name="connsiteY4" fmla="*/ 224971 h 449943"/>
              <a:gd name="connsiteX5" fmla="*/ 2162629 w 2264230"/>
              <a:gd name="connsiteY5" fmla="*/ 283900 h 449943"/>
              <a:gd name="connsiteX6" fmla="*/ 2162629 w 2264230"/>
              <a:gd name="connsiteY6" fmla="*/ 374951 h 449943"/>
              <a:gd name="connsiteX7" fmla="*/ 2087637 w 2264230"/>
              <a:gd name="connsiteY7" fmla="*/ 449943 h 449943"/>
              <a:gd name="connsiteX8" fmla="*/ 74992 w 2264230"/>
              <a:gd name="connsiteY8" fmla="*/ 449943 h 449943"/>
              <a:gd name="connsiteX9" fmla="*/ 0 w 2264230"/>
              <a:gd name="connsiteY9" fmla="*/ 374951 h 449943"/>
              <a:gd name="connsiteX10" fmla="*/ 0 w 2264230"/>
              <a:gd name="connsiteY10" fmla="*/ 74992 h 449943"/>
              <a:gd name="connsiteX11" fmla="*/ 74992 w 2264230"/>
              <a:gd name="connsiteY11" fmla="*/ 0 h 449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4230" h="449943">
                <a:moveTo>
                  <a:pt x="74992" y="0"/>
                </a:moveTo>
                <a:lnTo>
                  <a:pt x="2087637" y="0"/>
                </a:lnTo>
                <a:cubicBezTo>
                  <a:pt x="2129054" y="0"/>
                  <a:pt x="2162629" y="33575"/>
                  <a:pt x="2162629" y="74992"/>
                </a:cubicBezTo>
                <a:lnTo>
                  <a:pt x="2162629" y="166043"/>
                </a:lnTo>
                <a:lnTo>
                  <a:pt x="2264230" y="224971"/>
                </a:lnTo>
                <a:lnTo>
                  <a:pt x="2162629" y="283900"/>
                </a:lnTo>
                <a:lnTo>
                  <a:pt x="2162629" y="374951"/>
                </a:lnTo>
                <a:cubicBezTo>
                  <a:pt x="2162629" y="416368"/>
                  <a:pt x="2129054" y="449943"/>
                  <a:pt x="2087637" y="449943"/>
                </a:cubicBezTo>
                <a:lnTo>
                  <a:pt x="74992" y="449943"/>
                </a:lnTo>
                <a:cubicBezTo>
                  <a:pt x="33575" y="449943"/>
                  <a:pt x="0" y="416368"/>
                  <a:pt x="0" y="374951"/>
                </a:cubicBezTo>
                <a:lnTo>
                  <a:pt x="0" y="74992"/>
                </a:lnTo>
                <a:cubicBezTo>
                  <a:pt x="0" y="33575"/>
                  <a:pt x="33575" y="0"/>
                  <a:pt x="74992" y="0"/>
                </a:cubicBezTo>
                <a:close/>
              </a:path>
            </a:pathLst>
          </a:custGeom>
          <a:solidFill>
            <a:srgbClr val="37A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集各大平台资源</a:t>
            </a:r>
            <a:endParaRPr lang="zh-CN" altLang="en-US" dirty="0">
              <a:cs typeface="+mn-ea"/>
              <a:sym typeface="+mn-lt"/>
            </a:endParaRPr>
          </a:p>
        </p:txBody>
      </p:sp>
      <p:sp>
        <p:nvSpPr>
          <p:cNvPr id="34" name="任意多边形 33"/>
          <p:cNvSpPr/>
          <p:nvPr/>
        </p:nvSpPr>
        <p:spPr>
          <a:xfrm rot="10800000" flipV="1">
            <a:off x="7421880" y="5812244"/>
            <a:ext cx="2264230" cy="440146"/>
          </a:xfrm>
          <a:custGeom>
            <a:avLst/>
            <a:gdLst>
              <a:gd name="connsiteX0" fmla="*/ 74992 w 2264230"/>
              <a:gd name="connsiteY0" fmla="*/ 0 h 449943"/>
              <a:gd name="connsiteX1" fmla="*/ 2087637 w 2264230"/>
              <a:gd name="connsiteY1" fmla="*/ 0 h 449943"/>
              <a:gd name="connsiteX2" fmla="*/ 2162629 w 2264230"/>
              <a:gd name="connsiteY2" fmla="*/ 74992 h 449943"/>
              <a:gd name="connsiteX3" fmla="*/ 2162629 w 2264230"/>
              <a:gd name="connsiteY3" fmla="*/ 166043 h 449943"/>
              <a:gd name="connsiteX4" fmla="*/ 2264230 w 2264230"/>
              <a:gd name="connsiteY4" fmla="*/ 224971 h 449943"/>
              <a:gd name="connsiteX5" fmla="*/ 2162629 w 2264230"/>
              <a:gd name="connsiteY5" fmla="*/ 283900 h 449943"/>
              <a:gd name="connsiteX6" fmla="*/ 2162629 w 2264230"/>
              <a:gd name="connsiteY6" fmla="*/ 374951 h 449943"/>
              <a:gd name="connsiteX7" fmla="*/ 2087637 w 2264230"/>
              <a:gd name="connsiteY7" fmla="*/ 449943 h 449943"/>
              <a:gd name="connsiteX8" fmla="*/ 74992 w 2264230"/>
              <a:gd name="connsiteY8" fmla="*/ 449943 h 449943"/>
              <a:gd name="connsiteX9" fmla="*/ 0 w 2264230"/>
              <a:gd name="connsiteY9" fmla="*/ 374951 h 449943"/>
              <a:gd name="connsiteX10" fmla="*/ 0 w 2264230"/>
              <a:gd name="connsiteY10" fmla="*/ 74992 h 449943"/>
              <a:gd name="connsiteX11" fmla="*/ 74992 w 2264230"/>
              <a:gd name="connsiteY11" fmla="*/ 0 h 449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4230" h="449943">
                <a:moveTo>
                  <a:pt x="74992" y="0"/>
                </a:moveTo>
                <a:lnTo>
                  <a:pt x="2087637" y="0"/>
                </a:lnTo>
                <a:cubicBezTo>
                  <a:pt x="2129054" y="0"/>
                  <a:pt x="2162629" y="33575"/>
                  <a:pt x="2162629" y="74992"/>
                </a:cubicBezTo>
                <a:lnTo>
                  <a:pt x="2162629" y="166043"/>
                </a:lnTo>
                <a:lnTo>
                  <a:pt x="2264230" y="224971"/>
                </a:lnTo>
                <a:lnTo>
                  <a:pt x="2162629" y="283900"/>
                </a:lnTo>
                <a:lnTo>
                  <a:pt x="2162629" y="374951"/>
                </a:lnTo>
                <a:cubicBezTo>
                  <a:pt x="2162629" y="416368"/>
                  <a:pt x="2129054" y="449943"/>
                  <a:pt x="2087637" y="449943"/>
                </a:cubicBezTo>
                <a:lnTo>
                  <a:pt x="74992" y="449943"/>
                </a:lnTo>
                <a:cubicBezTo>
                  <a:pt x="33575" y="449943"/>
                  <a:pt x="0" y="416368"/>
                  <a:pt x="0" y="374951"/>
                </a:cubicBezTo>
                <a:lnTo>
                  <a:pt x="0" y="74992"/>
                </a:lnTo>
                <a:cubicBezTo>
                  <a:pt x="0" y="33575"/>
                  <a:pt x="33575" y="0"/>
                  <a:pt x="74992" y="0"/>
                </a:cubicBezTo>
                <a:close/>
              </a:path>
            </a:pathLst>
          </a:cu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音乐</a:t>
            </a:r>
            <a:r>
              <a:rPr lang="en-US" altLang="zh-CN" dirty="0">
                <a:cs typeface="+mn-ea"/>
                <a:sym typeface="+mn-lt"/>
              </a:rPr>
              <a:t>+</a:t>
            </a:r>
            <a:endParaRPr lang="en-US" altLang="zh-CN" dirty="0">
              <a:cs typeface="+mn-ea"/>
              <a:sym typeface="+mn-lt"/>
            </a:endParaRPr>
          </a:p>
        </p:txBody>
      </p:sp>
      <p:cxnSp>
        <p:nvCxnSpPr>
          <p:cNvPr id="36" name="直接连接符 35"/>
          <p:cNvCxnSpPr>
            <a:endCxn id="22" idx="2"/>
          </p:cNvCxnSpPr>
          <p:nvPr/>
        </p:nvCxnSpPr>
        <p:spPr>
          <a:xfrm>
            <a:off x="4731658" y="2113038"/>
            <a:ext cx="1211942" cy="0"/>
          </a:xfrm>
          <a:prstGeom prst="line">
            <a:avLst/>
          </a:prstGeom>
          <a:ln w="25400">
            <a:solidFill>
              <a:srgbClr val="00554E"/>
            </a:solidFill>
            <a:prstDash val="dash"/>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V="1">
            <a:off x="6282510" y="3421865"/>
            <a:ext cx="1166222" cy="15239"/>
          </a:xfrm>
          <a:prstGeom prst="line">
            <a:avLst/>
          </a:prstGeom>
          <a:ln w="25400">
            <a:solidFill>
              <a:srgbClr val="37A866"/>
            </a:solidFill>
            <a:prstDash val="dash"/>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6297749" y="6014599"/>
            <a:ext cx="1166222" cy="15239"/>
          </a:xfrm>
          <a:prstGeom prst="line">
            <a:avLst/>
          </a:prstGeom>
          <a:ln w="25400">
            <a:solidFill>
              <a:srgbClr val="00554E"/>
            </a:solidFill>
            <a:prstDash val="dash"/>
          </a:ln>
        </p:spPr>
        <p:style>
          <a:lnRef idx="1">
            <a:schemeClr val="accent1"/>
          </a:lnRef>
          <a:fillRef idx="0">
            <a:schemeClr val="accent1"/>
          </a:fillRef>
          <a:effectRef idx="0">
            <a:schemeClr val="accent1"/>
          </a:effectRef>
          <a:fontRef idx="minor">
            <a:schemeClr val="tx1"/>
          </a:fontRef>
        </p:style>
      </p:cxnSp>
      <p:cxnSp>
        <p:nvCxnSpPr>
          <p:cNvPr id="41" name="直接连接符 40"/>
          <p:cNvCxnSpPr>
            <a:endCxn id="25" idx="2"/>
          </p:cNvCxnSpPr>
          <p:nvPr/>
        </p:nvCxnSpPr>
        <p:spPr>
          <a:xfrm flipV="1">
            <a:off x="4743269" y="4744962"/>
            <a:ext cx="1193074" cy="15239"/>
          </a:xfrm>
          <a:prstGeom prst="line">
            <a:avLst/>
          </a:prstGeom>
          <a:ln w="25400">
            <a:solidFill>
              <a:srgbClr val="37A866"/>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962527" y="883919"/>
            <a:ext cx="1592179" cy="1592179"/>
          </a:xfrm>
          <a:prstGeom prst="ellipse">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dirty="0">
                <a:solidFill>
                  <a:schemeClr val="bg1"/>
                </a:solidFill>
                <a:latin typeface="Agency FB" panose="020B0503020202020204" pitchFamily="34" charset="0"/>
                <a:cs typeface="+mn-ea"/>
                <a:sym typeface="+mn-lt"/>
              </a:rPr>
              <a:t>2</a:t>
            </a:r>
            <a:endParaRPr lang="zh-CN" altLang="en-US" sz="13800" dirty="0">
              <a:solidFill>
                <a:schemeClr val="bg1"/>
              </a:solidFill>
              <a:latin typeface="Agency FB" panose="020B0503020202020204" pitchFamily="34" charset="0"/>
              <a:cs typeface="+mn-ea"/>
              <a:sym typeface="+mn-lt"/>
            </a:endParaRPr>
          </a:p>
        </p:txBody>
      </p:sp>
      <p:sp>
        <p:nvSpPr>
          <p:cNvPr id="3" name="文本框 2"/>
          <p:cNvSpPr txBox="1"/>
          <p:nvPr/>
        </p:nvSpPr>
        <p:spPr>
          <a:xfrm>
            <a:off x="962660" y="2788920"/>
            <a:ext cx="4122420" cy="706755"/>
          </a:xfrm>
          <a:prstGeom prst="rect">
            <a:avLst/>
          </a:prstGeom>
          <a:noFill/>
        </p:spPr>
        <p:txBody>
          <a:bodyPr wrap="square" rtlCol="0">
            <a:spAutoFit/>
          </a:bodyPr>
          <a:lstStyle/>
          <a:p>
            <a:r>
              <a:rPr lang="zh-CN" altLang="en-US" sz="4000" dirty="0">
                <a:solidFill>
                  <a:schemeClr val="tx1">
                    <a:lumMod val="75000"/>
                    <a:lumOff val="25000"/>
                  </a:schemeClr>
                </a:solidFill>
                <a:cs typeface="+mn-ea"/>
                <a:sym typeface="+mn-lt"/>
              </a:rPr>
              <a:t>需求概述</a:t>
            </a:r>
            <a:r>
              <a:rPr lang="en-US" altLang="zh-CN" sz="1200" dirty="0">
                <a:solidFill>
                  <a:schemeClr val="tx1">
                    <a:lumMod val="75000"/>
                    <a:lumOff val="25000"/>
                  </a:schemeClr>
                </a:solidFill>
                <a:cs typeface="+mn-ea"/>
                <a:sym typeface="+mn-lt"/>
              </a:rPr>
              <a:t>[6]</a:t>
            </a:r>
            <a:endParaRPr lang="en-US" altLang="zh-CN" sz="1200" dirty="0">
              <a:solidFill>
                <a:schemeClr val="tx1">
                  <a:lumMod val="75000"/>
                  <a:lumOff val="25000"/>
                </a:schemeClr>
              </a:solidFill>
              <a:cs typeface="+mn-ea"/>
              <a:sym typeface="+mn-lt"/>
            </a:endParaRPr>
          </a:p>
        </p:txBody>
      </p:sp>
      <p:cxnSp>
        <p:nvCxnSpPr>
          <p:cNvPr id="4" name="直接连接符 3"/>
          <p:cNvCxnSpPr/>
          <p:nvPr/>
        </p:nvCxnSpPr>
        <p:spPr>
          <a:xfrm>
            <a:off x="1036269" y="3613067"/>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962527" y="3809628"/>
            <a:ext cx="5277825" cy="337185"/>
          </a:xfrm>
          <a:prstGeom prst="rect">
            <a:avLst/>
          </a:prstGeom>
          <a:noFill/>
        </p:spPr>
        <p:txBody>
          <a:bodyPr wrap="square" rtlCol="0">
            <a:spAutoFit/>
          </a:bodyPr>
          <a:lstStyle/>
          <a:p>
            <a:r>
              <a:rPr lang="zh-CN" sz="1600" dirty="0">
                <a:solidFill>
                  <a:schemeClr val="tx1">
                    <a:lumMod val="50000"/>
                    <a:lumOff val="50000"/>
                  </a:schemeClr>
                </a:solidFill>
                <a:cs typeface="+mn-ea"/>
                <a:sym typeface="+mn-lt"/>
              </a:rPr>
              <a:t>系统目标、</a:t>
            </a:r>
            <a:r>
              <a:rPr lang="zh-CN" sz="1600" dirty="0">
                <a:solidFill>
                  <a:schemeClr val="tx1">
                    <a:lumMod val="50000"/>
                    <a:lumOff val="50000"/>
                  </a:schemeClr>
                </a:solidFill>
                <a:cs typeface="+mn-ea"/>
                <a:sym typeface="+mn-lt"/>
              </a:rPr>
              <a:t>用户类别及代表、</a:t>
            </a:r>
            <a:r>
              <a:rPr lang="zh-CN" sz="1600" dirty="0">
                <a:solidFill>
                  <a:schemeClr val="tx1">
                    <a:lumMod val="50000"/>
                    <a:lumOff val="50000"/>
                  </a:schemeClr>
                </a:solidFill>
                <a:cs typeface="+mn-ea"/>
                <a:sym typeface="+mn-lt"/>
              </a:rPr>
              <a:t>功能需求及非功能需求。</a:t>
            </a:r>
            <a:endParaRPr lang="zh-CN" sz="1600" dirty="0">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858895" y="257175"/>
            <a:ext cx="526542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需求分析阶段项目计划</a:t>
            </a:r>
            <a:endParaRPr lang="zh-CN" altLang="en-US" sz="3200" dirty="0">
              <a:solidFill>
                <a:schemeClr val="tx1">
                  <a:lumMod val="75000"/>
                  <a:lumOff val="25000"/>
                </a:schemeClr>
              </a:solidFill>
              <a:cs typeface="+mn-ea"/>
              <a:sym typeface="+mn-lt"/>
            </a:endParaRPr>
          </a:p>
        </p:txBody>
      </p:sp>
      <p:cxnSp>
        <p:nvCxnSpPr>
          <p:cNvPr id="20" name="直接连接符 19"/>
          <p:cNvCxnSpPr/>
          <p:nvPr/>
        </p:nvCxnSpPr>
        <p:spPr>
          <a:xfrm>
            <a:off x="3987232" y="939338"/>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1" cstate="screen"/>
          <a:stretch>
            <a:fillRect/>
          </a:stretch>
        </p:blipFill>
        <p:spPr>
          <a:xfrm>
            <a:off x="7753898" y="2647702"/>
            <a:ext cx="506013" cy="506013"/>
          </a:xfrm>
          <a:prstGeom prst="rect">
            <a:avLst/>
          </a:prstGeom>
        </p:spPr>
      </p:pic>
      <p:pic>
        <p:nvPicPr>
          <p:cNvPr id="10" name="图片 9"/>
          <p:cNvPicPr>
            <a:picLocks noChangeAspect="1"/>
          </p:cNvPicPr>
          <p:nvPr/>
        </p:nvPicPr>
        <p:blipFill>
          <a:blip r:embed="rId2" cstate="print"/>
          <a:stretch>
            <a:fillRect/>
          </a:stretch>
        </p:blipFill>
        <p:spPr>
          <a:xfrm>
            <a:off x="10110002" y="2492375"/>
            <a:ext cx="816668" cy="816666"/>
          </a:xfrm>
          <a:prstGeom prst="rect">
            <a:avLst/>
          </a:prstGeom>
        </p:spPr>
      </p:pic>
      <p:pic>
        <p:nvPicPr>
          <p:cNvPr id="11" name="图片 10"/>
          <p:cNvPicPr>
            <a:picLocks noChangeAspect="1"/>
          </p:cNvPicPr>
          <p:nvPr/>
        </p:nvPicPr>
        <p:blipFill>
          <a:blip r:embed="rId3" cstate="screen"/>
          <a:stretch>
            <a:fillRect/>
          </a:stretch>
        </p:blipFill>
        <p:spPr>
          <a:xfrm>
            <a:off x="8773017" y="1557707"/>
            <a:ext cx="564699" cy="564699"/>
          </a:xfrm>
          <a:prstGeom prst="rect">
            <a:avLst/>
          </a:prstGeom>
        </p:spPr>
      </p:pic>
      <p:pic>
        <p:nvPicPr>
          <p:cNvPr id="12" name="图片 11"/>
          <p:cNvPicPr>
            <a:picLocks noChangeAspect="1"/>
          </p:cNvPicPr>
          <p:nvPr/>
        </p:nvPicPr>
        <p:blipFill>
          <a:blip r:embed="rId4" cstate="screen"/>
          <a:stretch>
            <a:fillRect/>
          </a:stretch>
        </p:blipFill>
        <p:spPr>
          <a:xfrm>
            <a:off x="8818295" y="3679013"/>
            <a:ext cx="564699" cy="564699"/>
          </a:xfrm>
          <a:prstGeom prst="rect">
            <a:avLst/>
          </a:prstGeom>
        </p:spPr>
      </p:pic>
      <p:pic>
        <p:nvPicPr>
          <p:cNvPr id="8" name="图片 7"/>
          <p:cNvPicPr>
            <a:picLocks noChangeAspect="1"/>
          </p:cNvPicPr>
          <p:nvPr/>
        </p:nvPicPr>
        <p:blipFill>
          <a:blip r:embed="rId5"/>
          <a:srcRect l="17266" t="19915" r="15412" b="8765"/>
          <a:stretch>
            <a:fillRect/>
          </a:stretch>
        </p:blipFill>
        <p:spPr>
          <a:xfrm>
            <a:off x="1729740" y="1040765"/>
            <a:ext cx="9645015" cy="574738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377440" y="853833"/>
            <a:ext cx="371856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目标</a:t>
            </a:r>
            <a:endParaRPr lang="zh-CN" altLang="en-US" sz="3200" dirty="0">
              <a:solidFill>
                <a:schemeClr val="tx1">
                  <a:lumMod val="75000"/>
                  <a:lumOff val="25000"/>
                </a:schemeClr>
              </a:solidFill>
              <a:cs typeface="+mn-ea"/>
              <a:sym typeface="+mn-lt"/>
            </a:endParaRPr>
          </a:p>
        </p:txBody>
      </p:sp>
      <p:cxnSp>
        <p:nvCxnSpPr>
          <p:cNvPr id="20" name="直接连接符 19"/>
          <p:cNvCxnSpPr/>
          <p:nvPr/>
        </p:nvCxnSpPr>
        <p:spPr>
          <a:xfrm>
            <a:off x="2505777" y="1536238"/>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7211423" y="721995"/>
            <a:ext cx="4839993" cy="4047550"/>
            <a:chOff x="5712823" y="1438608"/>
            <a:chExt cx="5762171" cy="4818742"/>
          </a:xfrm>
        </p:grpSpPr>
        <p:sp>
          <p:nvSpPr>
            <p:cNvPr id="4" name="菱形 3"/>
            <p:cNvSpPr/>
            <p:nvPr/>
          </p:nvSpPr>
          <p:spPr>
            <a:xfrm>
              <a:off x="5712823" y="2715865"/>
              <a:ext cx="2293257" cy="2293257"/>
            </a:xfrm>
            <a:prstGeom prst="diamond">
              <a:avLst/>
            </a:prstGeom>
            <a:solidFill>
              <a:srgbClr val="37A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菱形 4"/>
            <p:cNvSpPr/>
            <p:nvPr/>
          </p:nvSpPr>
          <p:spPr>
            <a:xfrm>
              <a:off x="6961051" y="1438608"/>
              <a:ext cx="2293257" cy="2293257"/>
            </a:xfrm>
            <a:prstGeom prst="diamond">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菱形 5"/>
            <p:cNvSpPr/>
            <p:nvPr/>
          </p:nvSpPr>
          <p:spPr>
            <a:xfrm>
              <a:off x="6961051" y="3964093"/>
              <a:ext cx="2293257" cy="2293257"/>
            </a:xfrm>
            <a:prstGeom prst="diamond">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菱形 6"/>
            <p:cNvSpPr/>
            <p:nvPr/>
          </p:nvSpPr>
          <p:spPr>
            <a:xfrm>
              <a:off x="8223793" y="2222378"/>
              <a:ext cx="3251201" cy="3251201"/>
            </a:xfrm>
            <a:prstGeom prst="diamond">
              <a:avLst/>
            </a:prstGeom>
            <a:solidFill>
              <a:srgbClr val="8FC8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9" name="图片 8"/>
          <p:cNvPicPr>
            <a:picLocks noChangeAspect="1"/>
          </p:cNvPicPr>
          <p:nvPr/>
        </p:nvPicPr>
        <p:blipFill>
          <a:blip r:embed="rId1" cstate="screen"/>
          <a:stretch>
            <a:fillRect/>
          </a:stretch>
        </p:blipFill>
        <p:spPr>
          <a:xfrm>
            <a:off x="7753898" y="2647702"/>
            <a:ext cx="506013" cy="506013"/>
          </a:xfrm>
          <a:prstGeom prst="rect">
            <a:avLst/>
          </a:prstGeom>
        </p:spPr>
      </p:pic>
      <p:pic>
        <p:nvPicPr>
          <p:cNvPr id="10" name="图片 9"/>
          <p:cNvPicPr>
            <a:picLocks noChangeAspect="1"/>
          </p:cNvPicPr>
          <p:nvPr/>
        </p:nvPicPr>
        <p:blipFill>
          <a:blip r:embed="rId2" cstate="print"/>
          <a:stretch>
            <a:fillRect/>
          </a:stretch>
        </p:blipFill>
        <p:spPr>
          <a:xfrm>
            <a:off x="10110002" y="2492375"/>
            <a:ext cx="816668" cy="816666"/>
          </a:xfrm>
          <a:prstGeom prst="rect">
            <a:avLst/>
          </a:prstGeom>
        </p:spPr>
      </p:pic>
      <p:pic>
        <p:nvPicPr>
          <p:cNvPr id="11" name="图片 10"/>
          <p:cNvPicPr>
            <a:picLocks noChangeAspect="1"/>
          </p:cNvPicPr>
          <p:nvPr/>
        </p:nvPicPr>
        <p:blipFill>
          <a:blip r:embed="rId3" cstate="screen"/>
          <a:stretch>
            <a:fillRect/>
          </a:stretch>
        </p:blipFill>
        <p:spPr>
          <a:xfrm>
            <a:off x="8773017" y="1557707"/>
            <a:ext cx="564699" cy="564699"/>
          </a:xfrm>
          <a:prstGeom prst="rect">
            <a:avLst/>
          </a:prstGeom>
        </p:spPr>
      </p:pic>
      <p:pic>
        <p:nvPicPr>
          <p:cNvPr id="12" name="图片 11"/>
          <p:cNvPicPr>
            <a:picLocks noChangeAspect="1"/>
          </p:cNvPicPr>
          <p:nvPr/>
        </p:nvPicPr>
        <p:blipFill>
          <a:blip r:embed="rId4" cstate="screen"/>
          <a:stretch>
            <a:fillRect/>
          </a:stretch>
        </p:blipFill>
        <p:spPr>
          <a:xfrm>
            <a:off x="8818295" y="3679013"/>
            <a:ext cx="564699" cy="564699"/>
          </a:xfrm>
          <a:prstGeom prst="rect">
            <a:avLst/>
          </a:prstGeom>
        </p:spPr>
      </p:pic>
      <p:sp>
        <p:nvSpPr>
          <p:cNvPr id="13" name="文本框 12"/>
          <p:cNvSpPr txBox="1"/>
          <p:nvPr/>
        </p:nvSpPr>
        <p:spPr>
          <a:xfrm>
            <a:off x="792480" y="2122170"/>
            <a:ext cx="6419215" cy="3969385"/>
          </a:xfrm>
          <a:prstGeom prst="rect">
            <a:avLst/>
          </a:prstGeom>
          <a:noFill/>
        </p:spPr>
        <p:txBody>
          <a:bodyPr wrap="square" rtlCol="0">
            <a:spAutoFit/>
          </a:bodyPr>
          <a:lstStyle>
            <a:defPPr>
              <a:defRPr lang="zh-CN"/>
            </a:defPPr>
            <a:lvl1pPr algn="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l" fontAlgn="auto">
              <a:lnSpc>
                <a:spcPct val="150000"/>
              </a:lnSpc>
            </a:pPr>
            <a:r>
              <a:rPr lang="zh-CN" altLang="en-US" sz="2400" dirty="0">
                <a:solidFill>
                  <a:schemeClr val="tx1">
                    <a:lumMod val="75000"/>
                    <a:lumOff val="25000"/>
                  </a:schemeClr>
                </a:solidFill>
                <a:effectLst/>
                <a:latin typeface="+mn-lt"/>
                <a:ea typeface="+mn-ea"/>
                <a:cs typeface="+mn-ea"/>
                <a:sym typeface="+mn-lt"/>
              </a:rPr>
              <a:t>幻听app是为了给苦恼于各个音乐app版权问题错综复杂而无法畅快听歌的用户所设计的；</a:t>
            </a:r>
            <a:endParaRPr lang="zh-CN" altLang="en-US" sz="2400" dirty="0">
              <a:solidFill>
                <a:schemeClr val="tx1">
                  <a:lumMod val="75000"/>
                  <a:lumOff val="25000"/>
                </a:schemeClr>
              </a:solidFill>
              <a:effectLst/>
              <a:latin typeface="+mn-lt"/>
              <a:ea typeface="+mn-ea"/>
              <a:cs typeface="+mn-ea"/>
              <a:sym typeface="+mn-lt"/>
            </a:endParaRPr>
          </a:p>
          <a:p>
            <a:pPr algn="l" fontAlgn="auto">
              <a:lnSpc>
                <a:spcPct val="150000"/>
              </a:lnSpc>
            </a:pPr>
            <a:endParaRPr lang="zh-CN" altLang="en-US" sz="2400" dirty="0">
              <a:solidFill>
                <a:schemeClr val="tx1">
                  <a:lumMod val="75000"/>
                  <a:lumOff val="25000"/>
                </a:schemeClr>
              </a:solidFill>
              <a:effectLst/>
              <a:latin typeface="+mn-lt"/>
              <a:ea typeface="+mn-ea"/>
              <a:cs typeface="+mn-ea"/>
              <a:sym typeface="+mn-lt"/>
            </a:endParaRPr>
          </a:p>
          <a:p>
            <a:pPr algn="l" fontAlgn="auto">
              <a:lnSpc>
                <a:spcPct val="150000"/>
              </a:lnSpc>
            </a:pPr>
            <a:r>
              <a:rPr lang="zh-CN" altLang="en-US" sz="2400" dirty="0">
                <a:solidFill>
                  <a:schemeClr val="tx1">
                    <a:lumMod val="75000"/>
                    <a:lumOff val="25000"/>
                  </a:schemeClr>
                </a:solidFill>
                <a:effectLst/>
                <a:latin typeface="+mn-lt"/>
                <a:ea typeface="+mn-ea"/>
                <a:cs typeface="+mn-ea"/>
                <a:sym typeface="+mn-lt"/>
              </a:rPr>
              <a:t>让用户能够在一个app上听无数个app的歌，只需要打开一个app就相当于打开了一堆音乐app；</a:t>
            </a:r>
            <a:endParaRPr lang="zh-CN" altLang="en-US" sz="2400" dirty="0">
              <a:solidFill>
                <a:schemeClr val="tx1">
                  <a:lumMod val="75000"/>
                  <a:lumOff val="25000"/>
                </a:schemeClr>
              </a:solidFill>
              <a:effectLst/>
              <a:latin typeface="+mn-lt"/>
              <a:ea typeface="+mn-ea"/>
              <a:cs typeface="+mn-ea"/>
              <a:sym typeface="+mn-lt"/>
            </a:endParaRPr>
          </a:p>
          <a:p>
            <a:pPr algn="l" fontAlgn="auto">
              <a:lnSpc>
                <a:spcPct val="150000"/>
              </a:lnSpc>
            </a:pPr>
            <a:endParaRPr lang="zh-CN" altLang="en-US" sz="2400" dirty="0">
              <a:solidFill>
                <a:schemeClr val="tx1">
                  <a:lumMod val="75000"/>
                  <a:lumOff val="25000"/>
                </a:schemeClr>
              </a:solidFill>
              <a:effectLst/>
              <a:latin typeface="+mn-lt"/>
              <a:ea typeface="+mn-ea"/>
              <a:cs typeface="+mn-ea"/>
              <a:sym typeface="+mn-lt"/>
            </a:endParaRPr>
          </a:p>
          <a:p>
            <a:pPr algn="l" fontAlgn="auto">
              <a:lnSpc>
                <a:spcPct val="150000"/>
              </a:lnSpc>
            </a:pPr>
            <a:r>
              <a:rPr lang="zh-CN" altLang="en-US" sz="2400" dirty="0">
                <a:solidFill>
                  <a:schemeClr val="tx1">
                    <a:lumMod val="75000"/>
                    <a:lumOff val="25000"/>
                  </a:schemeClr>
                </a:solidFill>
                <a:effectLst/>
                <a:latin typeface="+mn-lt"/>
                <a:ea typeface="+mn-ea"/>
                <a:cs typeface="+mn-ea"/>
                <a:sym typeface="+mn-lt"/>
              </a:rPr>
              <a:t>让用户能够拥有纯粹的音乐享受。</a:t>
            </a:r>
            <a:endParaRPr lang="zh-CN" altLang="en-US" sz="2400" dirty="0">
              <a:solidFill>
                <a:schemeClr val="tx1">
                  <a:lumMod val="75000"/>
                  <a:lumOff val="25000"/>
                </a:schemeClr>
              </a:solidFill>
              <a:effectLst/>
              <a:latin typeface="+mn-lt"/>
              <a:ea typeface="+mn-ea"/>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834005" y="248920"/>
            <a:ext cx="450088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用户群体划分及代表</a:t>
            </a:r>
            <a:endParaRPr lang="zh-CN" altLang="en-US" sz="3200" dirty="0">
              <a:solidFill>
                <a:schemeClr val="tx1">
                  <a:lumMod val="75000"/>
                  <a:lumOff val="25000"/>
                </a:schemeClr>
              </a:solidFill>
              <a:cs typeface="+mn-ea"/>
              <a:sym typeface="+mn-lt"/>
            </a:endParaRPr>
          </a:p>
        </p:txBody>
      </p:sp>
      <p:cxnSp>
        <p:nvCxnSpPr>
          <p:cNvPr id="20" name="直接连接符 19"/>
          <p:cNvCxnSpPr/>
          <p:nvPr/>
        </p:nvCxnSpPr>
        <p:spPr>
          <a:xfrm>
            <a:off x="2962342" y="93108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456565" y="3333750"/>
            <a:ext cx="11502390" cy="2584450"/>
          </a:xfrm>
          <a:prstGeom prst="rect">
            <a:avLst/>
          </a:prstGeom>
          <a:noFill/>
          <a:ln w="9525">
            <a:noFill/>
          </a:ln>
        </p:spPr>
        <p:txBody>
          <a:bodyPr wrap="square">
            <a:spAutoFit/>
          </a:bodyPr>
          <a:p>
            <a:pPr algn="l" fontAlgn="auto">
              <a:lnSpc>
                <a:spcPct val="150000"/>
              </a:lnSpc>
              <a:buClrTx/>
              <a:buSzTx/>
              <a:buFontTx/>
            </a:pPr>
            <a:r>
              <a:rPr lang="zh-CN" altLang="zh-CN" sz="1800" b="0" dirty="0">
                <a:solidFill>
                  <a:schemeClr val="tx1">
                    <a:lumMod val="75000"/>
                    <a:lumOff val="25000"/>
                  </a:schemeClr>
                </a:solidFill>
                <a:cs typeface="+mn-ea"/>
              </a:rPr>
              <a:t>（</a:t>
            </a:r>
            <a:r>
              <a:rPr lang="en-US" altLang="zh-CN" sz="1800" b="0" dirty="0">
                <a:solidFill>
                  <a:schemeClr val="tx1">
                    <a:lumMod val="75000"/>
                    <a:lumOff val="25000"/>
                  </a:schemeClr>
                </a:solidFill>
                <a:cs typeface="+mn-ea"/>
              </a:rPr>
              <a:t>1</a:t>
            </a:r>
            <a:r>
              <a:rPr lang="zh-CN" altLang="zh-CN" sz="1800" b="0" dirty="0">
                <a:solidFill>
                  <a:schemeClr val="tx1">
                    <a:lumMod val="75000"/>
                    <a:lumOff val="25000"/>
                  </a:schemeClr>
                </a:solidFill>
                <a:cs typeface="+mn-ea"/>
              </a:rPr>
              <a:t>）核心用户群体：用户代表，作为代表广大用户意见的群众，是使用app的第一批体验用户；（</a:t>
            </a:r>
            <a:r>
              <a:rPr lang="en-US" altLang="zh-CN" sz="1800" b="0" dirty="0">
                <a:solidFill>
                  <a:schemeClr val="tx1">
                    <a:lumMod val="75000"/>
                    <a:lumOff val="25000"/>
                  </a:schemeClr>
                </a:solidFill>
                <a:cs typeface="+mn-ea"/>
              </a:rPr>
              <a:t>2</a:t>
            </a:r>
            <a:r>
              <a:rPr lang="zh-CN" altLang="zh-CN" sz="1800" b="0" dirty="0">
                <a:solidFill>
                  <a:schemeClr val="tx1">
                    <a:lumMod val="75000"/>
                    <a:lumOff val="25000"/>
                  </a:schemeClr>
                </a:solidFill>
                <a:cs typeface="+mn-ea"/>
              </a:rPr>
              <a:t>）一般用户群体：年轻人~中年人，有听歌需求的人群，是我们app的主要使用人群，作为项目的最大用户群存在；（</a:t>
            </a:r>
            <a:r>
              <a:rPr lang="en-US" altLang="zh-CN" sz="1800" b="0" dirty="0">
                <a:solidFill>
                  <a:schemeClr val="tx1">
                    <a:lumMod val="75000"/>
                    <a:lumOff val="25000"/>
                  </a:schemeClr>
                </a:solidFill>
                <a:cs typeface="+mn-ea"/>
              </a:rPr>
              <a:t>3</a:t>
            </a:r>
            <a:r>
              <a:rPr lang="zh-CN" altLang="zh-CN" sz="1800" b="0" dirty="0">
                <a:solidFill>
                  <a:schemeClr val="tx1">
                    <a:lumMod val="75000"/>
                    <a:lumOff val="25000"/>
                  </a:schemeClr>
                </a:solidFill>
                <a:cs typeface="+mn-ea"/>
              </a:rPr>
              <a:t>）管理员群体：在后台管理app的使用，调控资源，解决bug等等负责处理异常情况以及记录app运行成果的人群，管理员群体就是我们本体项目组的三位同学；（</a:t>
            </a:r>
            <a:r>
              <a:rPr lang="en-US" altLang="zh-CN" sz="1800" b="0" dirty="0">
                <a:solidFill>
                  <a:schemeClr val="tx1">
                    <a:lumMod val="75000"/>
                    <a:lumOff val="25000"/>
                  </a:schemeClr>
                </a:solidFill>
                <a:cs typeface="+mn-ea"/>
              </a:rPr>
              <a:t>4</a:t>
            </a:r>
            <a:r>
              <a:rPr lang="zh-CN" altLang="zh-CN" sz="1800" b="0" dirty="0">
                <a:solidFill>
                  <a:schemeClr val="tx1">
                    <a:lumMod val="75000"/>
                    <a:lumOff val="25000"/>
                  </a:schemeClr>
                </a:solidFill>
                <a:cs typeface="+mn-ea"/>
              </a:rPr>
              <a:t>）指导用户：包括了前面全部用户职责，属于指导型用户。</a:t>
            </a:r>
            <a:endParaRPr lang="zh-CN" altLang="zh-CN" dirty="0">
              <a:solidFill>
                <a:schemeClr val="tx1">
                  <a:lumMod val="75000"/>
                  <a:lumOff val="25000"/>
                </a:schemeClr>
              </a:solidFill>
              <a:cs typeface="+mn-ea"/>
            </a:endParaRPr>
          </a:p>
        </p:txBody>
      </p:sp>
      <p:sp>
        <p:nvSpPr>
          <p:cNvPr id="10" name="文本框 9"/>
          <p:cNvSpPr txBox="1"/>
          <p:nvPr/>
        </p:nvSpPr>
        <p:spPr>
          <a:xfrm>
            <a:off x="2310130" y="1244600"/>
            <a:ext cx="9462135" cy="1753235"/>
          </a:xfrm>
          <a:prstGeom prst="rect">
            <a:avLst/>
          </a:prstGeom>
          <a:noFill/>
        </p:spPr>
        <p:txBody>
          <a:bodyPr wrap="square" rtlCol="0" anchor="t">
            <a:spAutoFit/>
          </a:bodyPr>
          <a:p>
            <a:pPr algn="l" fontAlgn="auto">
              <a:lnSpc>
                <a:spcPct val="150000"/>
              </a:lnSpc>
              <a:buClrTx/>
              <a:buSzTx/>
              <a:buFontTx/>
            </a:pPr>
            <a:r>
              <a:rPr lang="zh-CN" altLang="zh-CN" dirty="0">
                <a:solidFill>
                  <a:schemeClr val="tx1">
                    <a:lumMod val="75000"/>
                    <a:lumOff val="25000"/>
                  </a:schemeClr>
                </a:solidFill>
                <a:cs typeface="+mn-ea"/>
                <a:sym typeface="+mn-ea"/>
              </a:rPr>
              <a:t>用户大多为16~40岁的常使用手机听歌的人群；</a:t>
            </a:r>
            <a:endParaRPr lang="zh-CN" altLang="zh-CN" b="0" dirty="0">
              <a:solidFill>
                <a:schemeClr val="tx1">
                  <a:lumMod val="75000"/>
                  <a:lumOff val="25000"/>
                </a:schemeClr>
              </a:solidFill>
              <a:cs typeface="+mn-ea"/>
            </a:endParaRPr>
          </a:p>
          <a:p>
            <a:pPr algn="l" fontAlgn="auto">
              <a:lnSpc>
                <a:spcPct val="150000"/>
              </a:lnSpc>
              <a:buClrTx/>
              <a:buSzTx/>
              <a:buFontTx/>
            </a:pPr>
            <a:r>
              <a:rPr lang="zh-CN" altLang="zh-CN" dirty="0">
                <a:solidFill>
                  <a:schemeClr val="tx1">
                    <a:lumMod val="75000"/>
                    <a:lumOff val="25000"/>
                  </a:schemeClr>
                </a:solidFill>
                <a:cs typeface="+mn-ea"/>
                <a:sym typeface="+mn-ea"/>
              </a:rPr>
              <a:t>用户大多具备较为熟练的手机应用程序使用经验，年龄跨度大但是都喜欢享受音乐带来的体验，并且对于音乐app的版权问题导致的听歌问题有一定的不满，对于简化这种操作，获得一个app的纯享音乐体验有追求。</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ags/tag1.xml><?xml version="1.0" encoding="utf-8"?>
<p:tagLst xmlns:p="http://schemas.openxmlformats.org/presentationml/2006/main">
  <p:tag name="KSO_WM_UNIT_PLACING_PICTURE_USER_VIEWPORT" val="{&quot;height&quot;:8568,&quot;width&quot;:11016}"/>
</p:tagLst>
</file>

<file path=ppt/tags/tag2.xml><?xml version="1.0" encoding="utf-8"?>
<p:tagLst xmlns:p="http://schemas.openxmlformats.org/presentationml/2006/main">
  <p:tag name="KSO_WM_UNIT_TABLE_BEAUTIFY" val="smartTable{b52a0583-c0df-46f5-8926-329e0ec7fcc9}"/>
  <p:tag name="TABLE_ENDDRAG_ORIGIN_RECT" val="711*469"/>
  <p:tag name="TABLE_ENDDRAG_RECT" val="186*75*711*469"/>
</p:tagLst>
</file>

<file path=ppt/tags/tag3.xml><?xml version="1.0" encoding="utf-8"?>
<p:tagLst xmlns:p="http://schemas.openxmlformats.org/presentationml/2006/main">
  <p:tag name="KSO_WM_UNIT_TABLE_BEAUTIFY" val="smartTable{20b6c4bb-a82c-451e-99af-35b6d1ab3031}"/>
</p:tagLst>
</file>

<file path=ppt/tags/tag4.xml><?xml version="1.0" encoding="utf-8"?>
<p:tagLst xmlns:p="http://schemas.openxmlformats.org/presentationml/2006/main">
  <p:tag name="ISPRING_PRESENTATION_TITLE" val="演示文稿24"/>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22dbxcfo">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5843</Words>
  <Application>WPS 演示</Application>
  <PresentationFormat>自定义</PresentationFormat>
  <Paragraphs>585</Paragraphs>
  <Slides>36</Slides>
  <Notes>20</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10</vt:i4>
      </vt:variant>
      <vt:variant>
        <vt:lpstr>幻灯片标题</vt:lpstr>
      </vt:variant>
      <vt:variant>
        <vt:i4>36</vt:i4>
      </vt:variant>
    </vt:vector>
  </HeadingPairs>
  <TitlesOfParts>
    <vt:vector size="59" baseType="lpstr">
      <vt:lpstr>Arial</vt:lpstr>
      <vt:lpstr>宋体</vt:lpstr>
      <vt:lpstr>Wingdings</vt:lpstr>
      <vt:lpstr>Calibri</vt:lpstr>
      <vt:lpstr>Agency FB</vt:lpstr>
      <vt:lpstr>Trebuchet MS</vt:lpstr>
      <vt:lpstr>FZZhengHeiS-DB-GB</vt:lpstr>
      <vt:lpstr>Verdana</vt:lpstr>
      <vt:lpstr>微软雅黑</vt:lpstr>
      <vt:lpstr>Arial Unicode MS</vt:lpstr>
      <vt:lpstr>等线</vt:lpstr>
      <vt:lpstr>Calibri</vt:lpstr>
      <vt:lpstr>第一PPT，www.1ppt.com</vt:lpstr>
      <vt:lpstr>Word.Document.8</vt:lpstr>
      <vt:lpstr>Word.Document.8</vt:lpstr>
      <vt:lpstr>Word.Document.8</vt:lpstr>
      <vt:lpstr>Word.Document.8</vt:lpstr>
      <vt:lpstr>Word.Document.12</vt:lpstr>
      <vt:lpstr>Word.Document.12</vt:lpstr>
      <vt:lpstr>Package</vt:lpstr>
      <vt:lpstr>Package</vt:lpstr>
      <vt:lpstr>Package</vt:lpstr>
      <vt:lpstr>Package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绿色多边形</dc:title>
  <dc:creator>第一PPT</dc:creator>
  <cp:keywords>www.1ppt.com</cp:keywords>
  <dc:description>www.1ppt.com</dc:description>
  <cp:lastModifiedBy>Shark</cp:lastModifiedBy>
  <cp:revision>1236</cp:revision>
  <dcterms:created xsi:type="dcterms:W3CDTF">2017-12-05T11:58:00Z</dcterms:created>
  <dcterms:modified xsi:type="dcterms:W3CDTF">2020-11-19T05:11:42Z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